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 id="285" r:id="rId65"/>
    <p:sldId id="286" r:id="rId66"/>
    <p:sldId id="287" r:id="rId67"/>
    <p:sldId id="288" r:id="rId68"/>
    <p:sldId id="289" r:id="rId69"/>
    <p:sldId id="290" r:id="rId70"/>
    <p:sldId id="291" r:id="rId71"/>
    <p:sldId id="292" r:id="rId72"/>
    <p:sldId id="293" r:id="rId7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Open Sans Light" charset="1" panose="020B0306030504020204"/>
      <p:regular r:id="rId11"/>
    </p:embeddedFont>
    <p:embeddedFont>
      <p:font typeface="Open Sans Light Bold" charset="1" panose="020B0806030504020204"/>
      <p:regular r:id="rId12"/>
    </p:embeddedFont>
    <p:embeddedFont>
      <p:font typeface="Open Sans Light Italics" charset="1" panose="020B0306030504020204"/>
      <p:regular r:id="rId13"/>
    </p:embeddedFont>
    <p:embeddedFont>
      <p:font typeface="Open Sans Light Bold Italics" charset="1" panose="020B0806030504020204"/>
      <p:regular r:id="rId14"/>
    </p:embeddedFont>
    <p:embeddedFont>
      <p:font typeface="Montserrat Extra-Bold" charset="1" panose="00000900000000000000"/>
      <p:regular r:id="rId15"/>
    </p:embeddedFont>
    <p:embeddedFont>
      <p:font typeface="Montserrat Extra-Bold Bold" charset="1" panose="00000A00000000000000"/>
      <p:regular r:id="rId16"/>
    </p:embeddedFont>
    <p:embeddedFont>
      <p:font typeface="Montserrat Extra-Bold Italics" charset="1" panose="00000900000000000000"/>
      <p:regular r:id="rId17"/>
    </p:embeddedFont>
    <p:embeddedFont>
      <p:font typeface="Montserrat Extra-Bold Bold Italics" charset="1" panose="00000A00000000000000"/>
      <p:regular r:id="rId18"/>
    </p:embeddedFont>
    <p:embeddedFont>
      <p:font typeface="Argent" charset="1" panose="00000500000000000000"/>
      <p:regular r:id="rId19"/>
    </p:embeddedFont>
    <p:embeddedFont>
      <p:font typeface="Argent Bold" charset="1" panose="00000800000000000000"/>
      <p:regular r:id="rId20"/>
    </p:embeddedFont>
    <p:embeddedFont>
      <p:font typeface="Argent Italics" charset="1" panose="00000500000000000000"/>
      <p:regular r:id="rId21"/>
    </p:embeddedFont>
    <p:embeddedFont>
      <p:font typeface="Argent Bold Italics" charset="1" panose="00000800000000000000"/>
      <p:regular r:id="rId22"/>
    </p:embeddedFont>
    <p:embeddedFont>
      <p:font typeface="Horizon" charset="1" panose="02000500000000000000"/>
      <p:regular r:id="rId23"/>
    </p:embeddedFont>
    <p:embeddedFont>
      <p:font typeface="Open Sans Bold" charset="1" panose="00000000000000000000"/>
      <p:regular r:id="rId24"/>
    </p:embeddedFont>
    <p:embeddedFont>
      <p:font typeface="Open Sans Bold Bold" charset="1" panose="00000000000000000000"/>
      <p:regular r:id="rId25"/>
    </p:embeddedFont>
    <p:embeddedFont>
      <p:font typeface="Open Sans Bold Italics" charset="1" panose="00000000000000000000"/>
      <p:regular r:id="rId26"/>
    </p:embeddedFont>
    <p:embeddedFont>
      <p:font typeface="Open Sans Bold Bold Italics" charset="1" panose="00000000000000000000"/>
      <p:regular r:id="rId27"/>
    </p:embeddedFont>
    <p:embeddedFont>
      <p:font typeface="スーラ" charset="1" panose="02020700000000000000"/>
      <p:regular r:id="rId28"/>
    </p:embeddedFont>
    <p:embeddedFont>
      <p:font typeface="スーラ Bold" charset="1" panose="02020800000000000000"/>
      <p:regular r:id="rId29"/>
    </p:embeddedFont>
    <p:embeddedFont>
      <p:font typeface="Arial Nova" charset="1" panose="020B0504020202020204"/>
      <p:regular r:id="rId30"/>
    </p:embeddedFont>
    <p:embeddedFont>
      <p:font typeface="Arial Nova Bold" charset="1" panose="020B0804020202020204"/>
      <p:regular r:id="rId31"/>
    </p:embeddedFont>
    <p:embeddedFont>
      <p:font typeface="Arial Nova Italics" charset="1" panose="020B0504020202090204"/>
      <p:regular r:id="rId32"/>
    </p:embeddedFont>
    <p:embeddedFont>
      <p:font typeface="Arial Nova Bold Italics" charset="1" panose="020B0804020202090204"/>
      <p:regular r:id="rId33"/>
    </p:embeddedFont>
    <p:embeddedFont>
      <p:font typeface="Arial Nova Light" charset="1" panose="020B0304020202020204"/>
      <p:regular r:id="rId34"/>
    </p:embeddedFont>
    <p:embeddedFont>
      <p:font typeface="Arial Nova Light Italics" charset="1" panose="020B030402020209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65" Target="slides/slide30.xml" Type="http://schemas.openxmlformats.org/officeDocument/2006/relationships/slide"/><Relationship Id="rId66" Target="slides/slide31.xml" Type="http://schemas.openxmlformats.org/officeDocument/2006/relationships/slide"/><Relationship Id="rId67" Target="slides/slide32.xml" Type="http://schemas.openxmlformats.org/officeDocument/2006/relationships/slide"/><Relationship Id="rId68" Target="slides/slide33.xml" Type="http://schemas.openxmlformats.org/officeDocument/2006/relationships/slide"/><Relationship Id="rId69" Target="slides/slide34.xml" Type="http://schemas.openxmlformats.org/officeDocument/2006/relationships/slide"/><Relationship Id="rId7" Target="fonts/font7.fntdata" Type="http://schemas.openxmlformats.org/officeDocument/2006/relationships/font"/><Relationship Id="rId70" Target="slides/slide35.xml" Type="http://schemas.openxmlformats.org/officeDocument/2006/relationships/slide"/><Relationship Id="rId71" Target="slides/slide36.xml" Type="http://schemas.openxmlformats.org/officeDocument/2006/relationships/slide"/><Relationship Id="rId72" Target="slides/slide37.xml" Type="http://schemas.openxmlformats.org/officeDocument/2006/relationships/slide"/><Relationship Id="rId73" Target="slides/slide38.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4.png" Type="http://schemas.openxmlformats.org/officeDocument/2006/relationships/image"/><Relationship Id="rId4" Target="../media/image3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3.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4.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5.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6.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8.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9.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0.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1.jpe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11.png" Type="http://schemas.openxmlformats.org/officeDocument/2006/relationships/image"/><Relationship Id="rId12" Target="../media/image12.svg" Type="http://schemas.openxmlformats.org/officeDocument/2006/relationships/image"/><Relationship Id="rId13" Target="../media/image13.png" Type="http://schemas.openxmlformats.org/officeDocument/2006/relationships/image"/><Relationship Id="rId14" Target="../media/image14.svg" Type="http://schemas.openxmlformats.org/officeDocument/2006/relationships/image"/><Relationship Id="rId15" Target="../media/image15.png" Type="http://schemas.openxmlformats.org/officeDocument/2006/relationships/image"/><Relationship Id="rId16" Target="../media/image16.svg" Type="http://schemas.openxmlformats.org/officeDocument/2006/relationships/image"/><Relationship Id="rId17" Target="../media/image17.png" Type="http://schemas.openxmlformats.org/officeDocument/2006/relationships/image"/><Relationship Id="rId18" Target="../media/image18.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sp>
        <p:nvSpPr>
          <p:cNvPr name="TextBox 3" id="3"/>
          <p:cNvSpPr txBox="true"/>
          <p:nvPr/>
        </p:nvSpPr>
        <p:spPr>
          <a:xfrm rot="0">
            <a:off x="477225" y="3595173"/>
            <a:ext cx="8270418" cy="2286971"/>
          </a:xfrm>
          <a:prstGeom prst="rect">
            <a:avLst/>
          </a:prstGeom>
        </p:spPr>
        <p:txBody>
          <a:bodyPr anchor="t" rtlCol="false" tIns="0" lIns="0" bIns="0" rIns="0">
            <a:spAutoFit/>
          </a:bodyPr>
          <a:lstStyle/>
          <a:p>
            <a:pPr>
              <a:lnSpc>
                <a:spcPts val="9133"/>
              </a:lnSpc>
            </a:pPr>
            <a:r>
              <a:rPr lang="en-US" sz="6523">
                <a:solidFill>
                  <a:srgbClr val="392730"/>
                </a:solidFill>
                <a:latin typeface="Archivo Black"/>
              </a:rPr>
              <a:t>Telco Customer </a:t>
            </a:r>
          </a:p>
          <a:p>
            <a:pPr>
              <a:lnSpc>
                <a:spcPts val="9133"/>
              </a:lnSpc>
            </a:pPr>
            <a:r>
              <a:rPr lang="en-US" sz="6523">
                <a:solidFill>
                  <a:srgbClr val="392730"/>
                </a:solidFill>
                <a:latin typeface="Archivo Black"/>
              </a:rPr>
              <a:t>Churn Prediction</a:t>
            </a:r>
          </a:p>
        </p:txBody>
      </p:sp>
      <p:sp>
        <p:nvSpPr>
          <p:cNvPr name="TextBox 4" id="4"/>
          <p:cNvSpPr txBox="true"/>
          <p:nvPr/>
        </p:nvSpPr>
        <p:spPr>
          <a:xfrm rot="0">
            <a:off x="477225" y="6032192"/>
            <a:ext cx="6297765" cy="547741"/>
          </a:xfrm>
          <a:prstGeom prst="rect">
            <a:avLst/>
          </a:prstGeom>
        </p:spPr>
        <p:txBody>
          <a:bodyPr anchor="t" rtlCol="false" tIns="0" lIns="0" bIns="0" rIns="0">
            <a:spAutoFit/>
          </a:bodyPr>
          <a:lstStyle/>
          <a:p>
            <a:pPr algn="just">
              <a:lnSpc>
                <a:spcPts val="4459"/>
              </a:lnSpc>
            </a:pPr>
            <a:r>
              <a:rPr lang="en-US" sz="3185">
                <a:solidFill>
                  <a:srgbClr val="2C3331"/>
                </a:solidFill>
                <a:latin typeface="Argent"/>
              </a:rPr>
              <a:t>Naomi Anastasya Simatupang</a:t>
            </a:r>
          </a:p>
        </p:txBody>
      </p:sp>
      <p:sp>
        <p:nvSpPr>
          <p:cNvPr name="TextBox 5" id="5"/>
          <p:cNvSpPr txBox="true"/>
          <p:nvPr/>
        </p:nvSpPr>
        <p:spPr>
          <a:xfrm rot="0">
            <a:off x="477225" y="6729981"/>
            <a:ext cx="6297765" cy="547741"/>
          </a:xfrm>
          <a:prstGeom prst="rect">
            <a:avLst/>
          </a:prstGeom>
        </p:spPr>
        <p:txBody>
          <a:bodyPr anchor="t" rtlCol="false" tIns="0" lIns="0" bIns="0" rIns="0">
            <a:spAutoFit/>
          </a:bodyPr>
          <a:lstStyle/>
          <a:p>
            <a:pPr algn="just">
              <a:lnSpc>
                <a:spcPts val="4459"/>
              </a:lnSpc>
            </a:pPr>
            <a:r>
              <a:rPr lang="en-US" sz="3185">
                <a:solidFill>
                  <a:srgbClr val="2C3331"/>
                </a:solidFill>
                <a:latin typeface="Argent"/>
              </a:rPr>
              <a:t>Digital Skola - Data Science</a:t>
            </a:r>
          </a:p>
        </p:txBody>
      </p:sp>
      <p:sp>
        <p:nvSpPr>
          <p:cNvPr name="AutoShape 6" id="6"/>
          <p:cNvSpPr/>
          <p:nvPr/>
        </p:nvSpPr>
        <p:spPr>
          <a:xfrm rot="0">
            <a:off x="477225" y="7717060"/>
            <a:ext cx="8270418" cy="0"/>
          </a:xfrm>
          <a:prstGeom prst="line">
            <a:avLst/>
          </a:prstGeom>
          <a:ln cap="flat" w="38100">
            <a:solidFill>
              <a:srgbClr val="39273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822685" y="4642398"/>
            <a:ext cx="16426160" cy="5347556"/>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Data reading</a:t>
            </a:r>
          </a:p>
        </p:txBody>
      </p:sp>
      <p:sp>
        <p:nvSpPr>
          <p:cNvPr name="TextBox 8" id="8"/>
          <p:cNvSpPr txBox="true"/>
          <p:nvPr/>
        </p:nvSpPr>
        <p:spPr>
          <a:xfrm rot="0">
            <a:off x="453514" y="1012967"/>
            <a:ext cx="17164501" cy="3252535"/>
          </a:xfrm>
          <a:prstGeom prst="rect">
            <a:avLst/>
          </a:prstGeom>
        </p:spPr>
        <p:txBody>
          <a:bodyPr anchor="t" rtlCol="false" tIns="0" lIns="0" bIns="0" rIns="0">
            <a:spAutoFit/>
          </a:bodyPr>
          <a:lstStyle/>
          <a:p>
            <a:pPr>
              <a:lnSpc>
                <a:spcPts val="3255"/>
              </a:lnSpc>
              <a:spcBef>
                <a:spcPct val="0"/>
              </a:spcBef>
            </a:pPr>
            <a:r>
              <a:rPr lang="en-US" sz="2325">
                <a:solidFill>
                  <a:srgbClr val="2C3331"/>
                </a:solidFill>
                <a:latin typeface="Arial Nova"/>
              </a:rPr>
              <a:t>Data ini memiliki 6 independen variabel sebagai berikut :     </a:t>
            </a:r>
          </a:p>
          <a:p>
            <a:pPr marL="502029" indent="-251015" lvl="1">
              <a:lnSpc>
                <a:spcPts val="3255"/>
              </a:lnSpc>
              <a:spcBef>
                <a:spcPct val="0"/>
              </a:spcBef>
              <a:buFont typeface="Arial"/>
              <a:buChar char="•"/>
            </a:pPr>
            <a:r>
              <a:rPr lang="en-US" sz="2325">
                <a:solidFill>
                  <a:srgbClr val="2C3331"/>
                </a:solidFill>
                <a:latin typeface="Arial Nova"/>
              </a:rPr>
              <a:t> customerID : Berisi informasi berupa nilai unik, dimana setiap pelanggan memiliki nilai customerID yang berbeda</a:t>
            </a:r>
          </a:p>
          <a:p>
            <a:pPr marL="502029" indent="-251015" lvl="1">
              <a:lnSpc>
                <a:spcPts val="3255"/>
              </a:lnSpc>
              <a:spcBef>
                <a:spcPct val="0"/>
              </a:spcBef>
              <a:buFont typeface="Arial"/>
              <a:buChar char="•"/>
            </a:pPr>
            <a:r>
              <a:rPr lang="en-US" sz="2325">
                <a:solidFill>
                  <a:srgbClr val="2C3331"/>
                </a:solidFill>
                <a:latin typeface="Arial Nova"/>
              </a:rPr>
              <a:t> gender : Berisi informasi jenis kelamin pelanggan, apakah female atau male</a:t>
            </a:r>
          </a:p>
          <a:p>
            <a:pPr marL="502029" indent="-251015" lvl="1">
              <a:lnSpc>
                <a:spcPts val="3255"/>
              </a:lnSpc>
              <a:spcBef>
                <a:spcPct val="0"/>
              </a:spcBef>
              <a:buFont typeface="Arial"/>
              <a:buChar char="•"/>
            </a:pPr>
            <a:r>
              <a:rPr lang="en-US" sz="2325">
                <a:solidFill>
                  <a:srgbClr val="2C3331"/>
                </a:solidFill>
                <a:latin typeface="Arial Nova"/>
              </a:rPr>
              <a:t>PaymentMethod :  Berisi informasi metode pembayaran pelanggan, terdapat 4 nilai unik yaitu Electronic check, Mailed check, Bank transfer (automatic), Credit Card (automatic)</a:t>
            </a:r>
          </a:p>
          <a:p>
            <a:pPr marL="502029" indent="-251015" lvl="1">
              <a:lnSpc>
                <a:spcPts val="3255"/>
              </a:lnSpc>
              <a:spcBef>
                <a:spcPct val="0"/>
              </a:spcBef>
              <a:buFont typeface="Arial"/>
              <a:buChar char="•"/>
            </a:pPr>
            <a:r>
              <a:rPr lang="en-US" sz="2325">
                <a:solidFill>
                  <a:srgbClr val="2C3331"/>
                </a:solidFill>
                <a:latin typeface="Arial Nova"/>
              </a:rPr>
              <a:t>MontlyCharges : Berisi nilai pembayaran pelanggan setiap bulan</a:t>
            </a:r>
          </a:p>
          <a:p>
            <a:pPr marL="502029" indent="-251015" lvl="1">
              <a:lnSpc>
                <a:spcPts val="3255"/>
              </a:lnSpc>
              <a:spcBef>
                <a:spcPct val="0"/>
              </a:spcBef>
              <a:buFont typeface="Arial"/>
              <a:buChar char="•"/>
            </a:pPr>
            <a:r>
              <a:rPr lang="en-US" sz="2325">
                <a:solidFill>
                  <a:srgbClr val="2C3331"/>
                </a:solidFill>
                <a:latin typeface="Arial Nova"/>
              </a:rPr>
              <a:t>TotalCharges : Berisi nilai total pembayaran pelanggan</a:t>
            </a:r>
          </a:p>
          <a:p>
            <a:pPr marL="502029" indent="-251015" lvl="1">
              <a:lnSpc>
                <a:spcPts val="3255"/>
              </a:lnSpc>
              <a:spcBef>
                <a:spcPct val="0"/>
              </a:spcBef>
              <a:buFont typeface="Arial"/>
              <a:buChar char="•"/>
            </a:pPr>
            <a:r>
              <a:rPr lang="en-US" sz="2325">
                <a:solidFill>
                  <a:srgbClr val="2C3331"/>
                </a:solidFill>
                <a:latin typeface="Arial Nova"/>
              </a:rPr>
              <a:t>Churn :  Berisi status Yes/No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878347" y="1981662"/>
            <a:ext cx="16531306" cy="3702081"/>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columns data type</a:t>
            </a:r>
          </a:p>
        </p:txBody>
      </p:sp>
      <p:sp>
        <p:nvSpPr>
          <p:cNvPr name="TextBox 8" id="8"/>
          <p:cNvSpPr txBox="true"/>
          <p:nvPr/>
        </p:nvSpPr>
        <p:spPr>
          <a:xfrm rot="0">
            <a:off x="878347" y="6038861"/>
            <a:ext cx="16531306" cy="2117084"/>
          </a:xfrm>
          <a:prstGeom prst="rect">
            <a:avLst/>
          </a:prstGeom>
        </p:spPr>
        <p:txBody>
          <a:bodyPr anchor="t" rtlCol="false" tIns="0" lIns="0" bIns="0" rIns="0">
            <a:spAutoFit/>
          </a:bodyPr>
          <a:lstStyle/>
          <a:p>
            <a:pPr algn="just">
              <a:lnSpc>
                <a:spcPts val="5635"/>
              </a:lnSpc>
              <a:spcBef>
                <a:spcPct val="0"/>
              </a:spcBef>
            </a:pPr>
            <a:r>
              <a:rPr lang="en-US" sz="4025">
                <a:solidFill>
                  <a:srgbClr val="2C3331"/>
                </a:solidFill>
                <a:latin typeface="Arial Nova"/>
              </a:rPr>
              <a:t>Setelah dilakukan pengecekan terhadap tipe data dari setiap kolom, didapatkan  </a:t>
            </a:r>
            <a:r>
              <a:rPr lang="en-US" sz="4025">
                <a:solidFill>
                  <a:srgbClr val="2C3331"/>
                </a:solidFill>
                <a:latin typeface="Arial Nova"/>
              </a:rPr>
              <a:t>bahwa kolom TotalCharges bertipe data object. Kolom ini berisi angka-angka desimal, tentunya tipe data yang sesuai adalah float.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29685" b="2435"/>
          <a:stretch>
            <a:fillRect/>
          </a:stretch>
        </p:blipFill>
        <p:spPr>
          <a:xfrm flipH="false" flipV="false" rot="0">
            <a:off x="2098866" y="1620009"/>
            <a:ext cx="14090267" cy="3978868"/>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columns data type</a:t>
            </a:r>
          </a:p>
        </p:txBody>
      </p:sp>
      <p:sp>
        <p:nvSpPr>
          <p:cNvPr name="TextBox 8" id="8"/>
          <p:cNvSpPr txBox="true"/>
          <p:nvPr/>
        </p:nvSpPr>
        <p:spPr>
          <a:xfrm rot="0">
            <a:off x="672954" y="6094177"/>
            <a:ext cx="16942091" cy="3165379"/>
          </a:xfrm>
          <a:prstGeom prst="rect">
            <a:avLst/>
          </a:prstGeom>
        </p:spPr>
        <p:txBody>
          <a:bodyPr anchor="t" rtlCol="false" tIns="0" lIns="0" bIns="0" rIns="0">
            <a:spAutoFit/>
          </a:bodyPr>
          <a:lstStyle/>
          <a:p>
            <a:pPr algn="just">
              <a:lnSpc>
                <a:spcPts val="5080"/>
              </a:lnSpc>
            </a:pPr>
            <a:r>
              <a:rPr lang="en-US" sz="3628">
                <a:solidFill>
                  <a:srgbClr val="2C3331"/>
                </a:solidFill>
                <a:latin typeface="Arial Nova"/>
              </a:rPr>
              <a:t>Sebelum dilakukan konversi dari object ke float, perlu diperiksa apakah terdapat value yang memiliki separator ","  </a:t>
            </a:r>
            <a:r>
              <a:rPr lang="en-US" sz="3628">
                <a:solidFill>
                  <a:srgbClr val="2C3331"/>
                </a:solidFill>
                <a:latin typeface="Arial Nova"/>
              </a:rPr>
              <a:t>Setelah diperiksa, apabila ada maka separator tersebut harus diubah ke "." untuk dapat dilakukan konversi ke tipe data float. Penjelasan ini adalah untuk fungsi `replacee`</a:t>
            </a:r>
          </a:p>
          <a:p>
            <a:pPr algn="just">
              <a:lnSpc>
                <a:spcPts val="5080"/>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50325"/>
          <a:stretch>
            <a:fillRect/>
          </a:stretch>
        </p:blipFill>
        <p:spPr>
          <a:xfrm flipH="false" flipV="false" rot="0">
            <a:off x="398146" y="2086953"/>
            <a:ext cx="17491708" cy="3437494"/>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398146" y="5824395"/>
            <a:ext cx="17491708" cy="3705870"/>
          </a:xfrm>
          <a:prstGeom prst="rect">
            <a:avLst/>
          </a:prstGeom>
        </p:spPr>
      </p:pic>
      <p:sp>
        <p:nvSpPr>
          <p:cNvPr name="TextBox 8" id="8"/>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columns data type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39141" y="1667235"/>
            <a:ext cx="18009718" cy="7937932"/>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null values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28700" y="1363008"/>
            <a:ext cx="16230600" cy="2699928"/>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28700" y="4367735"/>
            <a:ext cx="12107165" cy="5501638"/>
          </a:xfrm>
          <a:prstGeom prst="rect">
            <a:avLst/>
          </a:prstGeom>
        </p:spPr>
      </p:pic>
      <p:sp>
        <p:nvSpPr>
          <p:cNvPr name="TextBox 8" id="8"/>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check any missing values</a:t>
            </a:r>
          </a:p>
        </p:txBody>
      </p:sp>
      <p:sp>
        <p:nvSpPr>
          <p:cNvPr name="TextBox 9" id="9"/>
          <p:cNvSpPr txBox="true"/>
          <p:nvPr/>
        </p:nvSpPr>
        <p:spPr>
          <a:xfrm rot="0">
            <a:off x="13512730" y="4291535"/>
            <a:ext cx="4103231" cy="4203487"/>
          </a:xfrm>
          <a:prstGeom prst="rect">
            <a:avLst/>
          </a:prstGeom>
        </p:spPr>
        <p:txBody>
          <a:bodyPr anchor="t" rtlCol="false" tIns="0" lIns="0" bIns="0" rIns="0">
            <a:spAutoFit/>
          </a:bodyPr>
          <a:lstStyle/>
          <a:p>
            <a:pPr algn="just">
              <a:lnSpc>
                <a:spcPts val="5611"/>
              </a:lnSpc>
              <a:spcBef>
                <a:spcPct val="0"/>
              </a:spcBef>
            </a:pPr>
            <a:r>
              <a:rPr lang="en-US" sz="4008">
                <a:solidFill>
                  <a:srgbClr val="000000"/>
                </a:solidFill>
                <a:latin typeface="Arial Nova"/>
              </a:rPr>
              <a:t>Dilakukan pengecekan pada data dan terdapat 11 nilai null pada kolom TotalCharges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671391" y="2443525"/>
            <a:ext cx="14945218" cy="2474264"/>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28700" y="7333589"/>
            <a:ext cx="16489915" cy="1195555"/>
          </a:xfrm>
          <a:prstGeom prst="rect">
            <a:avLst/>
          </a:prstGeom>
        </p:spPr>
      </p:pic>
      <p:sp>
        <p:nvSpPr>
          <p:cNvPr name="TextBox 8" id="8"/>
          <p:cNvSpPr txBox="true"/>
          <p:nvPr/>
        </p:nvSpPr>
        <p:spPr>
          <a:xfrm rot="0">
            <a:off x="1584516" y="259003"/>
            <a:ext cx="15118967" cy="14060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Payment Method Denomination</a:t>
            </a:r>
          </a:p>
          <a:p>
            <a:pPr algn="ctr">
              <a:lnSpc>
                <a:spcPts val="5451"/>
              </a:lnSpc>
            </a:pPr>
          </a:p>
        </p:txBody>
      </p:sp>
      <p:sp>
        <p:nvSpPr>
          <p:cNvPr name="TextBox 9" id="9"/>
          <p:cNvSpPr txBox="true"/>
          <p:nvPr/>
        </p:nvSpPr>
        <p:spPr>
          <a:xfrm rot="0">
            <a:off x="1436266" y="5639117"/>
            <a:ext cx="15674784" cy="976631"/>
          </a:xfrm>
          <a:prstGeom prst="rect">
            <a:avLst/>
          </a:prstGeom>
        </p:spPr>
        <p:txBody>
          <a:bodyPr anchor="t" rtlCol="false" tIns="0" lIns="0" bIns="0" rIns="0">
            <a:spAutoFit/>
          </a:bodyPr>
          <a:lstStyle/>
          <a:p>
            <a:pPr>
              <a:lnSpc>
                <a:spcPts val="3919"/>
              </a:lnSpc>
              <a:spcBef>
                <a:spcPct val="0"/>
              </a:spcBef>
            </a:pPr>
            <a:r>
              <a:rPr lang="en-US" sz="2799">
                <a:solidFill>
                  <a:srgbClr val="2C3331"/>
                </a:solidFill>
                <a:latin typeface="Arial Nova"/>
              </a:rPr>
              <a:t>Pada kolom PaymentMethod, terdapat value yang memiliki kata (automatic), kata ini terlalu panjang apabila dilakukan visualisasi nanti, oleh sebab itu akan dihilangkan.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08725" y="4054456"/>
            <a:ext cx="16250575" cy="2178088"/>
          </a:xfrm>
          <a:prstGeom prst="rect">
            <a:avLst/>
          </a:prstGeom>
        </p:spPr>
      </p:pic>
      <p:sp>
        <p:nvSpPr>
          <p:cNvPr name="TextBox 7" id="7"/>
          <p:cNvSpPr txBox="true"/>
          <p:nvPr/>
        </p:nvSpPr>
        <p:spPr>
          <a:xfrm rot="0">
            <a:off x="1574529" y="308456"/>
            <a:ext cx="15118967"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Remove Customer ID Column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785698" y="1897721"/>
            <a:ext cx="7537526" cy="521625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8735162" y="1897721"/>
            <a:ext cx="8847498" cy="4437882"/>
          </a:xfrm>
          <a:prstGeom prst="rect">
            <a:avLst/>
          </a:prstGeom>
        </p:spPr>
      </p:pic>
      <p:sp>
        <p:nvSpPr>
          <p:cNvPr name="TextBox 8" id="8"/>
          <p:cNvSpPr txBox="true"/>
          <p:nvPr/>
        </p:nvSpPr>
        <p:spPr>
          <a:xfrm rot="0">
            <a:off x="1574529" y="308456"/>
            <a:ext cx="15118967"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drop null values</a:t>
            </a:r>
          </a:p>
        </p:txBody>
      </p:sp>
      <p:sp>
        <p:nvSpPr>
          <p:cNvPr name="TextBox 9" id="9"/>
          <p:cNvSpPr txBox="true"/>
          <p:nvPr/>
        </p:nvSpPr>
        <p:spPr>
          <a:xfrm rot="0">
            <a:off x="514350" y="7680595"/>
            <a:ext cx="17259300" cy="1967231"/>
          </a:xfrm>
          <a:prstGeom prst="rect">
            <a:avLst/>
          </a:prstGeom>
        </p:spPr>
        <p:txBody>
          <a:bodyPr anchor="t" rtlCol="false" tIns="0" lIns="0" bIns="0" rIns="0">
            <a:spAutoFit/>
          </a:bodyPr>
          <a:lstStyle/>
          <a:p>
            <a:pPr algn="just">
              <a:lnSpc>
                <a:spcPts val="3919"/>
              </a:lnSpc>
              <a:spcBef>
                <a:spcPct val="0"/>
              </a:spcBef>
            </a:pPr>
            <a:r>
              <a:rPr lang="en-US" sz="2799">
                <a:solidFill>
                  <a:srgbClr val="000000"/>
                </a:solidFill>
                <a:latin typeface="Arial Nova"/>
              </a:rPr>
              <a:t>Pada data terdapat 11 baris yang memiliki TotalCharges 0, tidak ada informasi lain dari data yang mendukung mengapa TotalCharges yang null harus diganti nilai nya atau harus dihapus, namun mempertahankan nilai null akan mempengaruhi dalam melakukan pemodelan, oleh sebab itu kami memutuskan untuk menghapus nilai null tersebut.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6281" y="4572370"/>
            <a:ext cx="18660562" cy="970811"/>
          </a:xfrm>
          <a:prstGeom prst="rect">
            <a:avLst/>
          </a:prstGeom>
        </p:spPr>
        <p:txBody>
          <a:bodyPr anchor="t" rtlCol="false" tIns="0" lIns="0" bIns="0" rIns="0">
            <a:spAutoFit/>
          </a:bodyPr>
          <a:lstStyle/>
          <a:p>
            <a:pPr algn="ctr">
              <a:lnSpc>
                <a:spcPts val="7419"/>
              </a:lnSpc>
            </a:pPr>
            <a:r>
              <a:rPr lang="en-US" sz="5299">
                <a:solidFill>
                  <a:srgbClr val="2C3331"/>
                </a:solidFill>
                <a:latin typeface="Horizon"/>
              </a:rPr>
              <a:t>Exploratory Data Analysis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876300"/>
            <a:ext cx="4487947" cy="918056"/>
          </a:xfrm>
          <a:prstGeom prst="rect">
            <a:avLst/>
          </a:prstGeom>
        </p:spPr>
        <p:txBody>
          <a:bodyPr anchor="t" rtlCol="false" tIns="0" lIns="0" bIns="0" rIns="0">
            <a:spAutoFit/>
          </a:bodyPr>
          <a:lstStyle/>
          <a:p>
            <a:pPr>
              <a:lnSpc>
                <a:spcPts val="7096"/>
              </a:lnSpc>
            </a:pPr>
            <a:r>
              <a:rPr lang="en-US" sz="5068">
                <a:solidFill>
                  <a:srgbClr val="2C3331"/>
                </a:solidFill>
                <a:latin typeface="Horizon"/>
              </a:rPr>
              <a:t>Agenda</a:t>
            </a:r>
          </a:p>
        </p:txBody>
      </p:sp>
      <p:sp>
        <p:nvSpPr>
          <p:cNvPr name="TextBox 7" id="7"/>
          <p:cNvSpPr txBox="true"/>
          <p:nvPr/>
        </p:nvSpPr>
        <p:spPr>
          <a:xfrm rot="0">
            <a:off x="662353" y="1765433"/>
            <a:ext cx="14667387" cy="7730212"/>
          </a:xfrm>
          <a:prstGeom prst="rect">
            <a:avLst/>
          </a:prstGeom>
        </p:spPr>
        <p:txBody>
          <a:bodyPr anchor="t" rtlCol="false" tIns="0" lIns="0" bIns="0" rIns="0">
            <a:spAutoFit/>
          </a:bodyPr>
          <a:lstStyle/>
          <a:p>
            <a:pPr algn="just" marL="687726" indent="-343863" lvl="1">
              <a:lnSpc>
                <a:spcPts val="6179"/>
              </a:lnSpc>
              <a:buFont typeface="Arial"/>
              <a:buChar char="•"/>
            </a:pPr>
            <a:r>
              <a:rPr lang="en-US" sz="3185">
                <a:solidFill>
                  <a:srgbClr val="2C3331"/>
                </a:solidFill>
                <a:latin typeface="Arial Nova"/>
              </a:rPr>
              <a:t>Background</a:t>
            </a:r>
          </a:p>
          <a:p>
            <a:pPr algn="just" marL="687726" indent="-343863" lvl="1">
              <a:lnSpc>
                <a:spcPts val="6179"/>
              </a:lnSpc>
              <a:buFont typeface="Arial"/>
              <a:buChar char="•"/>
            </a:pPr>
            <a:r>
              <a:rPr lang="en-US" sz="3185">
                <a:solidFill>
                  <a:srgbClr val="2C3331"/>
                </a:solidFill>
                <a:latin typeface="Arial Nova"/>
              </a:rPr>
              <a:t>Identification of Activities</a:t>
            </a:r>
          </a:p>
          <a:p>
            <a:pPr algn="just" marL="687726" indent="-343863" lvl="1">
              <a:lnSpc>
                <a:spcPts val="6179"/>
              </a:lnSpc>
              <a:buFont typeface="Arial"/>
              <a:buChar char="•"/>
            </a:pPr>
            <a:r>
              <a:rPr lang="en-US" sz="3185">
                <a:solidFill>
                  <a:srgbClr val="2C3331"/>
                </a:solidFill>
                <a:latin typeface="Arial Nova"/>
              </a:rPr>
              <a:t>Understanding Business &amp; Data</a:t>
            </a:r>
          </a:p>
          <a:p>
            <a:pPr algn="just" marL="687726" indent="-343863" lvl="1">
              <a:lnSpc>
                <a:spcPts val="6179"/>
              </a:lnSpc>
              <a:buFont typeface="Arial"/>
              <a:buChar char="•"/>
            </a:pPr>
            <a:r>
              <a:rPr lang="en-US" sz="3185">
                <a:solidFill>
                  <a:srgbClr val="2C3331"/>
                </a:solidFill>
                <a:latin typeface="Arial Nova"/>
              </a:rPr>
              <a:t>Specification of Data</a:t>
            </a:r>
          </a:p>
          <a:p>
            <a:pPr algn="just" marL="687726" indent="-343863" lvl="1">
              <a:lnSpc>
                <a:spcPts val="6179"/>
              </a:lnSpc>
              <a:buFont typeface="Arial"/>
              <a:buChar char="•"/>
            </a:pPr>
            <a:r>
              <a:rPr lang="en-US" sz="3185">
                <a:solidFill>
                  <a:srgbClr val="2C3331"/>
                </a:solidFill>
                <a:latin typeface="Arial Nova"/>
              </a:rPr>
              <a:t>Data Preparation &amp; Pre-Processing</a:t>
            </a:r>
          </a:p>
          <a:p>
            <a:pPr algn="just" marL="687726" indent="-343863" lvl="1">
              <a:lnSpc>
                <a:spcPts val="6179"/>
              </a:lnSpc>
              <a:buFont typeface="Arial"/>
              <a:buChar char="•"/>
            </a:pPr>
            <a:r>
              <a:rPr lang="en-US" sz="3185">
                <a:solidFill>
                  <a:srgbClr val="2C3331"/>
                </a:solidFill>
                <a:latin typeface="Arial Nova"/>
              </a:rPr>
              <a:t>Exploratory Data Analysis</a:t>
            </a:r>
          </a:p>
          <a:p>
            <a:pPr algn="just" marL="687726" indent="-343863" lvl="1">
              <a:lnSpc>
                <a:spcPts val="6179"/>
              </a:lnSpc>
              <a:buFont typeface="Arial"/>
              <a:buChar char="•"/>
            </a:pPr>
            <a:r>
              <a:rPr lang="en-US" sz="3185">
                <a:solidFill>
                  <a:srgbClr val="2C3331"/>
                </a:solidFill>
                <a:latin typeface="Arial Nova"/>
              </a:rPr>
              <a:t>Feature Importance</a:t>
            </a:r>
          </a:p>
          <a:p>
            <a:pPr algn="just" marL="687726" indent="-343863" lvl="1">
              <a:lnSpc>
                <a:spcPts val="6179"/>
              </a:lnSpc>
              <a:buFont typeface="Arial"/>
              <a:buChar char="•"/>
            </a:pPr>
            <a:r>
              <a:rPr lang="en-US" sz="3185">
                <a:solidFill>
                  <a:srgbClr val="2C3331"/>
                </a:solidFill>
                <a:latin typeface="Arial Nova"/>
              </a:rPr>
              <a:t>Feature Engineering</a:t>
            </a:r>
          </a:p>
          <a:p>
            <a:pPr algn="just" marL="687726" indent="-343863" lvl="1">
              <a:lnSpc>
                <a:spcPts val="6179"/>
              </a:lnSpc>
              <a:buFont typeface="Arial"/>
              <a:buChar char="•"/>
            </a:pPr>
            <a:r>
              <a:rPr lang="en-US" sz="3185">
                <a:solidFill>
                  <a:srgbClr val="2C3331"/>
                </a:solidFill>
                <a:latin typeface="Arial Nova"/>
              </a:rPr>
              <a:t>Modelling</a:t>
            </a:r>
          </a:p>
          <a:p>
            <a:pPr algn="just" marL="687726" indent="-343863" lvl="1">
              <a:lnSpc>
                <a:spcPts val="6179"/>
              </a:lnSpc>
              <a:buFont typeface="Arial"/>
              <a:buChar char="•"/>
            </a:pPr>
            <a:r>
              <a:rPr lang="en-US" sz="3185">
                <a:solidFill>
                  <a:srgbClr val="2C3331"/>
                </a:solidFill>
                <a:latin typeface="Arial Nova"/>
              </a:rPr>
              <a:t>Evaluation &amp; Conclussion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28700" y="2073683"/>
            <a:ext cx="10150298" cy="6571432"/>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534864" y="2073683"/>
            <a:ext cx="6093749" cy="2889118"/>
          </a:xfrm>
          <a:prstGeom prst="rect">
            <a:avLst/>
          </a:prstGeom>
        </p:spPr>
      </p:pic>
      <p:sp>
        <p:nvSpPr>
          <p:cNvPr name="TextBox 8" id="8"/>
          <p:cNvSpPr txBox="true"/>
          <p:nvPr/>
        </p:nvSpPr>
        <p:spPr>
          <a:xfrm rot="0">
            <a:off x="421209" y="319795"/>
            <a:ext cx="17445581" cy="708905"/>
          </a:xfrm>
          <a:prstGeom prst="rect">
            <a:avLst/>
          </a:prstGeom>
        </p:spPr>
        <p:txBody>
          <a:bodyPr anchor="t" rtlCol="false" tIns="0" lIns="0" bIns="0" rIns="0">
            <a:spAutoFit/>
          </a:bodyPr>
          <a:lstStyle/>
          <a:p>
            <a:pPr algn="ctr">
              <a:lnSpc>
                <a:spcPts val="5342"/>
              </a:lnSpc>
            </a:pPr>
            <a:r>
              <a:rPr lang="en-US" sz="3816">
                <a:solidFill>
                  <a:srgbClr val="2C3331"/>
                </a:solidFill>
                <a:latin typeface="Horizon"/>
              </a:rPr>
              <a:t>Data visualization - response variable</a:t>
            </a:r>
          </a:p>
        </p:txBody>
      </p:sp>
      <p:sp>
        <p:nvSpPr>
          <p:cNvPr name="TextBox 9" id="9"/>
          <p:cNvSpPr txBox="true"/>
          <p:nvPr/>
        </p:nvSpPr>
        <p:spPr>
          <a:xfrm rot="0">
            <a:off x="11534864" y="5311774"/>
            <a:ext cx="6061279" cy="3051175"/>
          </a:xfrm>
          <a:prstGeom prst="rect">
            <a:avLst/>
          </a:prstGeom>
        </p:spPr>
        <p:txBody>
          <a:bodyPr anchor="t" rtlCol="false" tIns="0" lIns="0" bIns="0" rIns="0">
            <a:spAutoFit/>
          </a:bodyPr>
          <a:lstStyle/>
          <a:p>
            <a:pPr algn="just">
              <a:lnSpc>
                <a:spcPts val="3499"/>
              </a:lnSpc>
              <a:spcBef>
                <a:spcPct val="0"/>
              </a:spcBef>
            </a:pPr>
            <a:r>
              <a:rPr lang="en-US" sz="2499">
                <a:solidFill>
                  <a:srgbClr val="2C3331"/>
                </a:solidFill>
                <a:latin typeface="Arial Nova"/>
              </a:rPr>
              <a:t>Setelah melakukan observasi terhadap response variable kita mendapatkan bahwa terdapat customer yang churn dan tidak churn.</a:t>
            </a:r>
          </a:p>
          <a:p>
            <a:pPr algn="just">
              <a:lnSpc>
                <a:spcPts val="3499"/>
              </a:lnSpc>
              <a:spcBef>
                <a:spcPct val="0"/>
              </a:spcBef>
            </a:pPr>
            <a:r>
              <a:rPr lang="en-US" sz="2499">
                <a:solidFill>
                  <a:srgbClr val="2C3331"/>
                </a:solidFill>
                <a:latin typeface="Arial Nova"/>
              </a:rPr>
              <a:t>Mayoritas customer tidak melakukan churn dengan persentasi 73,46%, sedangkan yang churn adalah 26,54%</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951071" y="1456578"/>
            <a:ext cx="14385859" cy="6299946"/>
          </a:xfrm>
          <a:prstGeom prst="rect">
            <a:avLst/>
          </a:prstGeom>
        </p:spPr>
      </p:pic>
      <p:sp>
        <p:nvSpPr>
          <p:cNvPr name="TextBox 7" id="7"/>
          <p:cNvSpPr txBox="true"/>
          <p:nvPr/>
        </p:nvSpPr>
        <p:spPr>
          <a:xfrm rot="0">
            <a:off x="421209" y="319795"/>
            <a:ext cx="17445581" cy="708905"/>
          </a:xfrm>
          <a:prstGeom prst="rect">
            <a:avLst/>
          </a:prstGeom>
        </p:spPr>
        <p:txBody>
          <a:bodyPr anchor="t" rtlCol="false" tIns="0" lIns="0" bIns="0" rIns="0">
            <a:spAutoFit/>
          </a:bodyPr>
          <a:lstStyle/>
          <a:p>
            <a:pPr algn="ctr">
              <a:lnSpc>
                <a:spcPts val="5342"/>
              </a:lnSpc>
            </a:pPr>
            <a:r>
              <a:rPr lang="en-US" sz="3816">
                <a:solidFill>
                  <a:srgbClr val="2C3331"/>
                </a:solidFill>
                <a:latin typeface="Horizon"/>
              </a:rPr>
              <a:t>Data visualization - numerical variable</a:t>
            </a:r>
          </a:p>
        </p:txBody>
      </p:sp>
      <p:sp>
        <p:nvSpPr>
          <p:cNvPr name="TextBox 8" id="8"/>
          <p:cNvSpPr txBox="true"/>
          <p:nvPr/>
        </p:nvSpPr>
        <p:spPr>
          <a:xfrm rot="0">
            <a:off x="1923450" y="8137525"/>
            <a:ext cx="15335850" cy="1298575"/>
          </a:xfrm>
          <a:prstGeom prst="rect">
            <a:avLst/>
          </a:prstGeom>
        </p:spPr>
        <p:txBody>
          <a:bodyPr anchor="t" rtlCol="false" tIns="0" lIns="0" bIns="0" rIns="0">
            <a:spAutoFit/>
          </a:bodyPr>
          <a:lstStyle/>
          <a:p>
            <a:pPr algn="just">
              <a:lnSpc>
                <a:spcPts val="3499"/>
              </a:lnSpc>
            </a:pPr>
            <a:r>
              <a:rPr lang="en-US" sz="2499">
                <a:solidFill>
                  <a:srgbClr val="2C3331"/>
                </a:solidFill>
                <a:latin typeface="Arial Nova"/>
              </a:rPr>
              <a:t>Berdasarkan analisis pada Monthly Charges dan Total Charges maka didapatkan beberapa kesimpulan yaitu : </a:t>
            </a:r>
          </a:p>
          <a:p>
            <a:pPr algn="just" marL="539746" indent="-269873" lvl="1">
              <a:lnSpc>
                <a:spcPts val="3499"/>
              </a:lnSpc>
              <a:buFont typeface="Arial"/>
              <a:buChar char="•"/>
            </a:pPr>
            <a:r>
              <a:rPr lang="en-US" sz="2499">
                <a:solidFill>
                  <a:srgbClr val="2C3331"/>
                </a:solidFill>
                <a:latin typeface="Arial Nova"/>
              </a:rPr>
              <a:t>Semakin besar monthly charges maka probabilitas churn juga mayoritas akan semakin tinggi</a:t>
            </a:r>
          </a:p>
          <a:p>
            <a:pPr algn="just" marL="539746" indent="-269873" lvl="1">
              <a:lnSpc>
                <a:spcPts val="3499"/>
              </a:lnSpc>
              <a:spcBef>
                <a:spcPct val="0"/>
              </a:spcBef>
              <a:buFont typeface="Arial"/>
              <a:buChar char="•"/>
            </a:pPr>
            <a:r>
              <a:rPr lang="en-US" sz="2499">
                <a:solidFill>
                  <a:srgbClr val="2C3331"/>
                </a:solidFill>
                <a:latin typeface="Arial Nova"/>
              </a:rPr>
              <a:t>Customer dengan total charges yang tinggi kemungkinan untuk churn semakin rendah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959" b="0"/>
          <a:stretch>
            <a:fillRect/>
          </a:stretch>
        </p:blipFill>
        <p:spPr>
          <a:xfrm flipH="false" flipV="false" rot="0">
            <a:off x="421209" y="1333502"/>
            <a:ext cx="9927197" cy="6534130"/>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0710762" y="1333502"/>
            <a:ext cx="6548538" cy="6016530"/>
          </a:xfrm>
          <a:prstGeom prst="rect">
            <a:avLst/>
          </a:prstGeom>
        </p:spPr>
      </p:pic>
      <p:sp>
        <p:nvSpPr>
          <p:cNvPr name="TextBox 8" id="8"/>
          <p:cNvSpPr txBox="true"/>
          <p:nvPr/>
        </p:nvSpPr>
        <p:spPr>
          <a:xfrm rot="0">
            <a:off x="421209" y="329320"/>
            <a:ext cx="17445581"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Percentage of Churn for Gender Category</a:t>
            </a:r>
          </a:p>
        </p:txBody>
      </p:sp>
      <p:sp>
        <p:nvSpPr>
          <p:cNvPr name="TextBox 9" id="9"/>
          <p:cNvSpPr txBox="true"/>
          <p:nvPr/>
        </p:nvSpPr>
        <p:spPr>
          <a:xfrm rot="0">
            <a:off x="1923450" y="8124807"/>
            <a:ext cx="15943340" cy="1813160"/>
          </a:xfrm>
          <a:prstGeom prst="rect">
            <a:avLst/>
          </a:prstGeom>
        </p:spPr>
        <p:txBody>
          <a:bodyPr anchor="t" rtlCol="false" tIns="0" lIns="0" bIns="0" rIns="0">
            <a:spAutoFit/>
          </a:bodyPr>
          <a:lstStyle/>
          <a:p>
            <a:pPr algn="just">
              <a:lnSpc>
                <a:spcPts val="3638"/>
              </a:lnSpc>
            </a:pPr>
            <a:r>
              <a:rPr lang="en-US" sz="2599">
                <a:solidFill>
                  <a:srgbClr val="2C3331"/>
                </a:solidFill>
                <a:latin typeface="Arial Nova"/>
              </a:rPr>
              <a:t>Berdasarkan analisis pada persentasi churn terhadap gender maka didapatkan beberapa kesimpulan yaitu : </a:t>
            </a:r>
          </a:p>
          <a:p>
            <a:pPr algn="just" marL="561127" indent="-280563" lvl="1">
              <a:lnSpc>
                <a:spcPts val="3638"/>
              </a:lnSpc>
              <a:buFont typeface="Arial"/>
              <a:buChar char="•"/>
            </a:pPr>
            <a:r>
              <a:rPr lang="en-US" sz="2599">
                <a:solidFill>
                  <a:srgbClr val="2C3331"/>
                </a:solidFill>
                <a:latin typeface="Arial Nova"/>
              </a:rPr>
              <a:t>Baik perempuan dan laki-laki lebih dominan untuk tidak churn.</a:t>
            </a:r>
          </a:p>
          <a:p>
            <a:pPr algn="just" marL="561127" indent="-280563" lvl="1">
              <a:lnSpc>
                <a:spcPts val="3638"/>
              </a:lnSpc>
              <a:buFont typeface="Arial"/>
              <a:buChar char="•"/>
            </a:pPr>
            <a:r>
              <a:rPr lang="en-US" sz="2599">
                <a:solidFill>
                  <a:srgbClr val="2C3331"/>
                </a:solidFill>
                <a:latin typeface="Arial Nova"/>
              </a:rPr>
              <a:t>Perempuan memiliki persentasi 73.04% untuk tidak churn </a:t>
            </a:r>
          </a:p>
          <a:p>
            <a:pPr algn="just" marL="561127" indent="-280563" lvl="1">
              <a:lnSpc>
                <a:spcPts val="3638"/>
              </a:lnSpc>
              <a:spcBef>
                <a:spcPct val="0"/>
              </a:spcBef>
              <a:buFont typeface="Arial"/>
              <a:buChar char="•"/>
            </a:pPr>
            <a:r>
              <a:rPr lang="en-US" sz="2599">
                <a:solidFill>
                  <a:srgbClr val="2C3331"/>
                </a:solidFill>
                <a:latin typeface="Arial Nova"/>
              </a:rPr>
              <a:t>Laki-laki memiliki persentasi 73.80%  untuk tidak churn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98129" y="1028700"/>
            <a:ext cx="8888333" cy="6465569"/>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144441" y="1111663"/>
            <a:ext cx="5277966" cy="2809240"/>
          </a:xfrm>
          <a:prstGeom prst="rect">
            <a:avLst/>
          </a:prstGeom>
        </p:spPr>
      </p:pic>
      <p:pic>
        <p:nvPicPr>
          <p:cNvPr name="Picture 8" id="8"/>
          <p:cNvPicPr>
            <a:picLocks noChangeAspect="true"/>
          </p:cNvPicPr>
          <p:nvPr/>
        </p:nvPicPr>
        <p:blipFill>
          <a:blip r:embed="rId5"/>
          <a:srcRect l="0" t="0" r="0" b="0"/>
          <a:stretch>
            <a:fillRect/>
          </a:stretch>
        </p:blipFill>
        <p:spPr>
          <a:xfrm flipH="false" flipV="false" rot="0">
            <a:off x="11162264" y="4273328"/>
            <a:ext cx="5260142" cy="2807379"/>
          </a:xfrm>
          <a:prstGeom prst="rect">
            <a:avLst/>
          </a:prstGeom>
        </p:spPr>
      </p:pic>
      <p:sp>
        <p:nvSpPr>
          <p:cNvPr name="TextBox 9" id="9"/>
          <p:cNvSpPr txBox="true"/>
          <p:nvPr/>
        </p:nvSpPr>
        <p:spPr>
          <a:xfrm rot="0">
            <a:off x="-550798" y="224627"/>
            <a:ext cx="19389596" cy="535533"/>
          </a:xfrm>
          <a:prstGeom prst="rect">
            <a:avLst/>
          </a:prstGeom>
        </p:spPr>
        <p:txBody>
          <a:bodyPr anchor="t" rtlCol="false" tIns="0" lIns="0" bIns="0" rIns="0">
            <a:spAutoFit/>
          </a:bodyPr>
          <a:lstStyle/>
          <a:p>
            <a:pPr algn="ctr">
              <a:lnSpc>
                <a:spcPts val="4082"/>
              </a:lnSpc>
            </a:pPr>
            <a:r>
              <a:rPr lang="en-US" sz="2916">
                <a:solidFill>
                  <a:srgbClr val="2C3331"/>
                </a:solidFill>
                <a:latin typeface="Horizon"/>
              </a:rPr>
              <a:t>Percentage of Churn for Payment Method Category</a:t>
            </a:r>
          </a:p>
        </p:txBody>
      </p:sp>
      <p:sp>
        <p:nvSpPr>
          <p:cNvPr name="TextBox 10" id="10"/>
          <p:cNvSpPr txBox="true"/>
          <p:nvPr/>
        </p:nvSpPr>
        <p:spPr>
          <a:xfrm rot="0">
            <a:off x="1960944" y="7713344"/>
            <a:ext cx="15228926" cy="2389780"/>
          </a:xfrm>
          <a:prstGeom prst="rect">
            <a:avLst/>
          </a:prstGeom>
        </p:spPr>
        <p:txBody>
          <a:bodyPr anchor="t" rtlCol="false" tIns="0" lIns="0" bIns="0" rIns="0">
            <a:spAutoFit/>
          </a:bodyPr>
          <a:lstStyle/>
          <a:p>
            <a:pPr algn="just">
              <a:lnSpc>
                <a:spcPts val="3204"/>
              </a:lnSpc>
              <a:spcBef>
                <a:spcPct val="0"/>
              </a:spcBef>
            </a:pPr>
            <a:r>
              <a:rPr lang="en-US" sz="2289">
                <a:solidFill>
                  <a:srgbClr val="2C3331"/>
                </a:solidFill>
                <a:latin typeface="Arial Nova"/>
              </a:rPr>
              <a:t>Berdasarkan analisis pada persentasi churn terhadap payment method maka didapatkan beberapa kesimpulan yaitu : </a:t>
            </a:r>
          </a:p>
          <a:p>
            <a:pPr algn="just" marL="494232" indent="-247116" lvl="1">
              <a:lnSpc>
                <a:spcPts val="3204"/>
              </a:lnSpc>
              <a:buFont typeface="Arial"/>
              <a:buChar char="•"/>
            </a:pPr>
            <a:r>
              <a:rPr lang="en-US" sz="2289">
                <a:solidFill>
                  <a:srgbClr val="2C3331"/>
                </a:solidFill>
                <a:latin typeface="Arial Nova"/>
              </a:rPr>
              <a:t>Seluruh payment method memiliki persentasi yang dominan untuk tidak churn</a:t>
            </a:r>
          </a:p>
          <a:p>
            <a:pPr algn="just" marL="494232" indent="-247116" lvl="1">
              <a:lnSpc>
                <a:spcPts val="3204"/>
              </a:lnSpc>
              <a:spcBef>
                <a:spcPct val="0"/>
              </a:spcBef>
              <a:buFont typeface="Arial"/>
              <a:buChar char="•"/>
            </a:pPr>
            <a:r>
              <a:rPr lang="en-US" sz="2289">
                <a:solidFill>
                  <a:srgbClr val="2C3331"/>
                </a:solidFill>
                <a:latin typeface="Arial Nova"/>
              </a:rPr>
              <a:t>Bank transfer memiliki persentasi 83,27% untuk tidak churn </a:t>
            </a:r>
          </a:p>
          <a:p>
            <a:pPr algn="just" marL="494232" indent="-247116" lvl="1">
              <a:lnSpc>
                <a:spcPts val="3204"/>
              </a:lnSpc>
              <a:spcBef>
                <a:spcPct val="0"/>
              </a:spcBef>
              <a:buFont typeface="Arial"/>
              <a:buChar char="•"/>
            </a:pPr>
            <a:r>
              <a:rPr lang="en-US" sz="2289">
                <a:solidFill>
                  <a:srgbClr val="2C3331"/>
                </a:solidFill>
                <a:latin typeface="Arial Nova"/>
              </a:rPr>
              <a:t>Credit card memiliki persentasi 84,75% untuk tidak churn</a:t>
            </a:r>
          </a:p>
          <a:p>
            <a:pPr algn="just" marL="494232" indent="-247116" lvl="1">
              <a:lnSpc>
                <a:spcPts val="3204"/>
              </a:lnSpc>
              <a:spcBef>
                <a:spcPct val="0"/>
              </a:spcBef>
              <a:buFont typeface="Arial"/>
              <a:buChar char="•"/>
            </a:pPr>
            <a:r>
              <a:rPr lang="en-US" sz="2289">
                <a:solidFill>
                  <a:srgbClr val="2C3331"/>
                </a:solidFill>
                <a:latin typeface="Arial Nova"/>
              </a:rPr>
              <a:t>Electronic check memiliki persentasi 54,71% untuk tidak churn </a:t>
            </a:r>
          </a:p>
          <a:p>
            <a:pPr algn="just" marL="494232" indent="-247116" lvl="1">
              <a:lnSpc>
                <a:spcPts val="3204"/>
              </a:lnSpc>
              <a:spcBef>
                <a:spcPct val="0"/>
              </a:spcBef>
              <a:buFont typeface="Arial"/>
              <a:buChar char="•"/>
            </a:pPr>
            <a:r>
              <a:rPr lang="en-US" sz="2289">
                <a:solidFill>
                  <a:srgbClr val="2C3331"/>
                </a:solidFill>
                <a:latin typeface="Arial Nova"/>
              </a:rPr>
              <a:t>Mailed check memiliki persentasi 80,80% untuk tidak churn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572875" y="1028700"/>
            <a:ext cx="17142249" cy="5767486"/>
          </a:xfrm>
          <a:prstGeom prst="rect">
            <a:avLst/>
          </a:prstGeom>
        </p:spPr>
      </p:pic>
      <p:sp>
        <p:nvSpPr>
          <p:cNvPr name="TextBox 7" id="7"/>
          <p:cNvSpPr txBox="true"/>
          <p:nvPr/>
        </p:nvSpPr>
        <p:spPr>
          <a:xfrm rot="0">
            <a:off x="-550798" y="196052"/>
            <a:ext cx="19389596"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feature importance</a:t>
            </a:r>
          </a:p>
        </p:txBody>
      </p:sp>
      <p:sp>
        <p:nvSpPr>
          <p:cNvPr name="TextBox 8" id="8"/>
          <p:cNvSpPr txBox="true"/>
          <p:nvPr/>
        </p:nvSpPr>
        <p:spPr>
          <a:xfrm rot="0">
            <a:off x="572875" y="6881911"/>
            <a:ext cx="17142249" cy="3236236"/>
          </a:xfrm>
          <a:prstGeom prst="rect">
            <a:avLst/>
          </a:prstGeom>
        </p:spPr>
        <p:txBody>
          <a:bodyPr anchor="t" rtlCol="false" tIns="0" lIns="0" bIns="0" rIns="0">
            <a:spAutoFit/>
          </a:bodyPr>
          <a:lstStyle/>
          <a:p>
            <a:pPr algn="just">
              <a:lnSpc>
                <a:spcPts val="4324"/>
              </a:lnSpc>
              <a:spcBef>
                <a:spcPct val="0"/>
              </a:spcBef>
            </a:pPr>
            <a:r>
              <a:rPr lang="en-US" sz="3089">
                <a:solidFill>
                  <a:srgbClr val="2C3331"/>
                </a:solidFill>
                <a:latin typeface="Arial Nova"/>
              </a:rPr>
              <a:t>Menggunakan Mutual Information selain membantu dalam memahami data, kita juga dapat mengidentifikasi variabel mana yang mempengaruhi target variabel yang ada pada data. </a:t>
            </a:r>
            <a:r>
              <a:rPr lang="en-US" sz="3089">
                <a:solidFill>
                  <a:srgbClr val="2C3331"/>
                </a:solidFill>
                <a:latin typeface="Arial Nova"/>
              </a:rPr>
              <a:t>Score yang dimiliki oleh variabel PaymentMethod dan gender, apabila semakin mendekati 0 maka dapat disimpulkan bahwa variabel tersebut tidak mempengaruhi variabel target. Oleh sebab itu kita dapat menyimpulkan bahwa variabel PaymentMethod yang memiliki score 4,45% mempengaruhi hasil pada variabel target.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50798" y="4568075"/>
            <a:ext cx="19389596" cy="979399"/>
          </a:xfrm>
          <a:prstGeom prst="rect">
            <a:avLst/>
          </a:prstGeom>
        </p:spPr>
        <p:txBody>
          <a:bodyPr anchor="t" rtlCol="false" tIns="0" lIns="0" bIns="0" rIns="0">
            <a:spAutoFit/>
          </a:bodyPr>
          <a:lstStyle/>
          <a:p>
            <a:pPr algn="ctr">
              <a:lnSpc>
                <a:spcPts val="7442"/>
              </a:lnSpc>
            </a:pPr>
            <a:r>
              <a:rPr lang="en-US" sz="5315">
                <a:solidFill>
                  <a:srgbClr val="2C3331"/>
                </a:solidFill>
                <a:latin typeface="Horizon"/>
              </a:rPr>
              <a:t>feature engineering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519593" y="1301254"/>
            <a:ext cx="15248815" cy="8559599"/>
          </a:xfrm>
          <a:prstGeom prst="rect">
            <a:avLst/>
          </a:prstGeom>
        </p:spPr>
      </p:pic>
      <p:sp>
        <p:nvSpPr>
          <p:cNvPr name="TextBox 7" id="7"/>
          <p:cNvSpPr txBox="true"/>
          <p:nvPr/>
        </p:nvSpPr>
        <p:spPr>
          <a:xfrm rot="0">
            <a:off x="-550798" y="196052"/>
            <a:ext cx="19389596"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label encoding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764864" y="2039700"/>
            <a:ext cx="16758272" cy="4911590"/>
          </a:xfrm>
          <a:prstGeom prst="rect">
            <a:avLst/>
          </a:prstGeom>
        </p:spPr>
      </p:pic>
      <p:sp>
        <p:nvSpPr>
          <p:cNvPr name="TextBox 7" id="7"/>
          <p:cNvSpPr txBox="true"/>
          <p:nvPr/>
        </p:nvSpPr>
        <p:spPr>
          <a:xfrm rot="0">
            <a:off x="-550798" y="196052"/>
            <a:ext cx="19389596"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one hot encoding</a:t>
            </a:r>
          </a:p>
        </p:txBody>
      </p:sp>
      <p:sp>
        <p:nvSpPr>
          <p:cNvPr name="TextBox 8" id="8"/>
          <p:cNvSpPr txBox="true"/>
          <p:nvPr/>
        </p:nvSpPr>
        <p:spPr>
          <a:xfrm rot="0">
            <a:off x="764864" y="7651114"/>
            <a:ext cx="16758272" cy="1607186"/>
          </a:xfrm>
          <a:prstGeom prst="rect">
            <a:avLst/>
          </a:prstGeom>
        </p:spPr>
        <p:txBody>
          <a:bodyPr anchor="t" rtlCol="false" tIns="0" lIns="0" bIns="0" rIns="0">
            <a:spAutoFit/>
          </a:bodyPr>
          <a:lstStyle/>
          <a:p>
            <a:pPr algn="just">
              <a:lnSpc>
                <a:spcPts val="4339"/>
              </a:lnSpc>
              <a:spcBef>
                <a:spcPct val="0"/>
              </a:spcBef>
            </a:pPr>
            <a:r>
              <a:rPr lang="en-US" sz="3099">
                <a:solidFill>
                  <a:srgbClr val="000000"/>
                </a:solidFill>
                <a:latin typeface="Arial Nova"/>
              </a:rPr>
              <a:t>one hot encoding menciptakan kolom binary baru untuk setiap level dari variable kategorikal. Berisi 0 dan 1 untuk mengindikasikan ada atau tidak nya kategori pada data. One hot encoding diterapkan pada PaymentMethod pada penelitian ini.</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514350" y="1833430"/>
            <a:ext cx="17259300" cy="6620139"/>
          </a:xfrm>
          <a:prstGeom prst="rect">
            <a:avLst/>
          </a:prstGeom>
        </p:spPr>
      </p:pic>
      <p:sp>
        <p:nvSpPr>
          <p:cNvPr name="TextBox 7" id="7"/>
          <p:cNvSpPr txBox="true"/>
          <p:nvPr/>
        </p:nvSpPr>
        <p:spPr>
          <a:xfrm rot="0">
            <a:off x="-550798" y="196052"/>
            <a:ext cx="19389596" cy="686663"/>
          </a:xfrm>
          <a:prstGeom prst="rect">
            <a:avLst/>
          </a:prstGeom>
        </p:spPr>
        <p:txBody>
          <a:bodyPr anchor="t" rtlCol="false" tIns="0" lIns="0" bIns="0" rIns="0">
            <a:spAutoFit/>
          </a:bodyPr>
          <a:lstStyle/>
          <a:p>
            <a:pPr algn="ctr">
              <a:lnSpc>
                <a:spcPts val="5202"/>
              </a:lnSpc>
            </a:pPr>
            <a:r>
              <a:rPr lang="en-US" sz="3716">
                <a:solidFill>
                  <a:srgbClr val="2C3331"/>
                </a:solidFill>
                <a:latin typeface="Horizon"/>
              </a:rPr>
              <a:t>normalization</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50798" y="4681106"/>
            <a:ext cx="19389596" cy="1111480"/>
          </a:xfrm>
          <a:prstGeom prst="rect">
            <a:avLst/>
          </a:prstGeom>
        </p:spPr>
        <p:txBody>
          <a:bodyPr anchor="t" rtlCol="false" tIns="0" lIns="0" bIns="0" rIns="0">
            <a:spAutoFit/>
          </a:bodyPr>
          <a:lstStyle/>
          <a:p>
            <a:pPr algn="ctr">
              <a:lnSpc>
                <a:spcPts val="8562"/>
              </a:lnSpc>
            </a:pPr>
            <a:r>
              <a:rPr lang="en-US" sz="6115">
                <a:solidFill>
                  <a:srgbClr val="2C3331"/>
                </a:solidFill>
                <a:latin typeface="Horizon"/>
              </a:rPr>
              <a:t>modelling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984729" y="2506225"/>
            <a:ext cx="5274571" cy="5274550"/>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99" r="-24999" t="0" b="0"/>
              </a:stretch>
            </a:blipFill>
          </p:spPr>
        </p:sp>
      </p:grpSp>
      <p:sp>
        <p:nvSpPr>
          <p:cNvPr name="TextBox 8" id="8"/>
          <p:cNvSpPr txBox="true"/>
          <p:nvPr/>
        </p:nvSpPr>
        <p:spPr>
          <a:xfrm rot="0">
            <a:off x="1028700" y="1590157"/>
            <a:ext cx="9306821" cy="8015878"/>
          </a:xfrm>
          <a:prstGeom prst="rect">
            <a:avLst/>
          </a:prstGeom>
        </p:spPr>
        <p:txBody>
          <a:bodyPr anchor="t" rtlCol="false" tIns="0" lIns="0" bIns="0" rIns="0">
            <a:spAutoFit/>
          </a:bodyPr>
          <a:lstStyle/>
          <a:p>
            <a:pPr algn="just" marL="709800" indent="-354900" lvl="1">
              <a:lnSpc>
                <a:spcPts val="6378"/>
              </a:lnSpc>
              <a:buFont typeface="Arial"/>
              <a:buChar char="•"/>
            </a:pPr>
            <a:r>
              <a:rPr lang="en-US" sz="3287">
                <a:solidFill>
                  <a:srgbClr val="2C3331"/>
                </a:solidFill>
                <a:latin typeface="Arial Nova"/>
              </a:rPr>
              <a:t>Dataset telco customer churn berisi detail dari data pelanggan yaitu "customerI ID", "gender", "payment method", "monthly-total charge" dan "status". Status dari customer churn mendefinisikan pelanggan mana yang pergi dan tidak pergi.</a:t>
            </a:r>
          </a:p>
          <a:p>
            <a:pPr algn="just" marL="709800" indent="-354900" lvl="1">
              <a:lnSpc>
                <a:spcPts val="6378"/>
              </a:lnSpc>
              <a:buFont typeface="Arial"/>
              <a:buChar char="•"/>
            </a:pPr>
            <a:r>
              <a:rPr lang="en-US" sz="3287">
                <a:solidFill>
                  <a:srgbClr val="2C3331"/>
                </a:solidFill>
                <a:latin typeface="Arial Nova"/>
              </a:rPr>
              <a:t>Tujuan dari project ini adalah untuk membuat sebuah model machine learning yang dapat melakukan prediksi pelanggan mana yang akan churn atau tidak</a:t>
            </a:r>
          </a:p>
        </p:txBody>
      </p:sp>
      <p:sp>
        <p:nvSpPr>
          <p:cNvPr name="TextBox 9" id="9"/>
          <p:cNvSpPr txBox="true"/>
          <p:nvPr/>
        </p:nvSpPr>
        <p:spPr>
          <a:xfrm rot="0">
            <a:off x="1423228" y="519040"/>
            <a:ext cx="8038696" cy="961550"/>
          </a:xfrm>
          <a:prstGeom prst="rect">
            <a:avLst/>
          </a:prstGeom>
        </p:spPr>
        <p:txBody>
          <a:bodyPr anchor="t" rtlCol="false" tIns="0" lIns="0" bIns="0" rIns="0">
            <a:spAutoFit/>
          </a:bodyPr>
          <a:lstStyle/>
          <a:p>
            <a:pPr>
              <a:lnSpc>
                <a:spcPts val="7376"/>
              </a:lnSpc>
            </a:pPr>
            <a:r>
              <a:rPr lang="en-US" sz="5268">
                <a:solidFill>
                  <a:srgbClr val="2C3331"/>
                </a:solidFill>
                <a:latin typeface="Horizon"/>
              </a:rPr>
              <a:t>Background</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199713" y="1577747"/>
            <a:ext cx="15888574" cy="7131505"/>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Splitting data train &amp; data test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55486" y="1816407"/>
            <a:ext cx="16203814" cy="7441893"/>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function for evaluation metrics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926020" y="1603353"/>
            <a:ext cx="16435960" cy="7954641"/>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Logistic Regression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2039361" y="1271702"/>
            <a:ext cx="14209279" cy="8747331"/>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Decision Tree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257289" y="1344700"/>
            <a:ext cx="15773421" cy="8444357"/>
          </a:xfrm>
          <a:prstGeom prst="rect">
            <a:avLst/>
          </a:prstGeom>
        </p:spPr>
      </p:pic>
      <p:sp>
        <p:nvSpPr>
          <p:cNvPr name="TextBox 7" id="7"/>
          <p:cNvSpPr txBox="true"/>
          <p:nvPr/>
        </p:nvSpPr>
        <p:spPr>
          <a:xfrm rot="0">
            <a:off x="-550798" y="242976"/>
            <a:ext cx="19389596" cy="785724"/>
          </a:xfrm>
          <a:prstGeom prst="rect">
            <a:avLst/>
          </a:prstGeom>
        </p:spPr>
        <p:txBody>
          <a:bodyPr anchor="t" rtlCol="false" tIns="0" lIns="0" bIns="0" rIns="0">
            <a:spAutoFit/>
          </a:bodyPr>
          <a:lstStyle/>
          <a:p>
            <a:pPr algn="ctr">
              <a:lnSpc>
                <a:spcPts val="6042"/>
              </a:lnSpc>
            </a:pPr>
            <a:r>
              <a:rPr lang="en-US" sz="4316">
                <a:solidFill>
                  <a:srgbClr val="2C3331"/>
                </a:solidFill>
                <a:latin typeface="Horizon"/>
              </a:rPr>
              <a:t>Gradient Boosting</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50798" y="4645863"/>
            <a:ext cx="19389596" cy="1002894"/>
          </a:xfrm>
          <a:prstGeom prst="rect">
            <a:avLst/>
          </a:prstGeom>
        </p:spPr>
        <p:txBody>
          <a:bodyPr anchor="t" rtlCol="false" tIns="0" lIns="0" bIns="0" rIns="0">
            <a:spAutoFit/>
          </a:bodyPr>
          <a:lstStyle/>
          <a:p>
            <a:pPr algn="ctr">
              <a:lnSpc>
                <a:spcPts val="7722"/>
              </a:lnSpc>
            </a:pPr>
            <a:r>
              <a:rPr lang="en-US" sz="5515">
                <a:solidFill>
                  <a:srgbClr val="2C3331"/>
                </a:solidFill>
                <a:latin typeface="Horizon"/>
              </a:rPr>
              <a:t>evaluation &amp; conclusion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50798" y="470103"/>
            <a:ext cx="19389596" cy="844779"/>
          </a:xfrm>
          <a:prstGeom prst="rect">
            <a:avLst/>
          </a:prstGeom>
        </p:spPr>
        <p:txBody>
          <a:bodyPr anchor="t" rtlCol="false" tIns="0" lIns="0" bIns="0" rIns="0">
            <a:spAutoFit/>
          </a:bodyPr>
          <a:lstStyle/>
          <a:p>
            <a:pPr algn="ctr">
              <a:lnSpc>
                <a:spcPts val="6462"/>
              </a:lnSpc>
            </a:pPr>
            <a:r>
              <a:rPr lang="en-US" sz="4615">
                <a:solidFill>
                  <a:srgbClr val="2C3331"/>
                </a:solidFill>
                <a:latin typeface="Horizon"/>
              </a:rPr>
              <a:t>evaluation</a:t>
            </a:r>
          </a:p>
        </p:txBody>
      </p:sp>
      <p:graphicFrame>
        <p:nvGraphicFramePr>
          <p:cNvPr name="Table 7" id="7"/>
          <p:cNvGraphicFramePr>
            <a:graphicFrameLocks noGrp="true"/>
          </p:cNvGraphicFramePr>
          <p:nvPr/>
        </p:nvGraphicFramePr>
        <p:xfrm>
          <a:off x="744217" y="2305286"/>
          <a:ext cx="16799565" cy="6507511"/>
        </p:xfrm>
        <a:graphic>
          <a:graphicData uri="http://schemas.openxmlformats.org/drawingml/2006/table">
            <a:tbl>
              <a:tblPr/>
              <a:tblGrid>
                <a:gridCol w="3379245"/>
                <a:gridCol w="3026697"/>
                <a:gridCol w="3033107"/>
                <a:gridCol w="3680258"/>
                <a:gridCol w="3680258"/>
              </a:tblGrid>
              <a:tr h="1512417">
                <a:tc>
                  <a:txBody>
                    <a:bodyPr anchor="t" rtlCol="false"/>
                    <a:lstStyle/>
                    <a:p>
                      <a:pPr algn="ctr">
                        <a:lnSpc>
                          <a:spcPts val="3979"/>
                        </a:lnSpc>
                        <a:defRPr/>
                      </a:pPr>
                      <a:r>
                        <a:rPr lang="en-US" sz="2842">
                          <a:solidFill>
                            <a:srgbClr val="000000"/>
                          </a:solidFill>
                          <a:latin typeface="Open Sans Light Bold"/>
                        </a:rPr>
                        <a:t>Description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3608"/>
                        </a:lnSpc>
                        <a:defRPr/>
                      </a:pPr>
                      <a:r>
                        <a:rPr lang="en-US" sz="2577">
                          <a:solidFill>
                            <a:srgbClr val="FFFFFF"/>
                          </a:solidFill>
                          <a:latin typeface="Montserrat Extra-Bold"/>
                        </a:rPr>
                        <a:t>Precision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608"/>
                        </a:lnSpc>
                        <a:defRPr/>
                      </a:pPr>
                      <a:r>
                        <a:rPr lang="en-US" sz="2577">
                          <a:solidFill>
                            <a:srgbClr val="FFFFFF"/>
                          </a:solidFill>
                          <a:latin typeface="Montserrat Extra-Bold"/>
                        </a:rPr>
                        <a:t>Recall</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608"/>
                        </a:lnSpc>
                        <a:defRPr/>
                      </a:pPr>
                      <a:r>
                        <a:rPr lang="en-US" sz="2577">
                          <a:solidFill>
                            <a:srgbClr val="FFFFFF"/>
                          </a:solidFill>
                          <a:latin typeface="Montserrat Extra-Bold"/>
                        </a:rPr>
                        <a:t>f1-Score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608"/>
                        </a:lnSpc>
                        <a:defRPr/>
                      </a:pPr>
                      <a:r>
                        <a:rPr lang="en-US" sz="2577">
                          <a:solidFill>
                            <a:srgbClr val="FFFFFF"/>
                          </a:solidFill>
                          <a:latin typeface="Montserrat Extra-Bold"/>
                        </a:rPr>
                        <a:t>Accuracy</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r>
              <a:tr h="1802354">
                <a:tc>
                  <a:txBody>
                    <a:bodyPr anchor="t" rtlCol="false"/>
                    <a:lstStyle/>
                    <a:p>
                      <a:pPr algn="ctr">
                        <a:lnSpc>
                          <a:spcPts val="3504"/>
                        </a:lnSpc>
                        <a:defRPr/>
                      </a:pPr>
                      <a:r>
                        <a:rPr lang="en-US" sz="2502">
                          <a:solidFill>
                            <a:srgbClr val="000000"/>
                          </a:solidFill>
                          <a:latin typeface="Montserrat Extra-Bold"/>
                        </a:rPr>
                        <a:t>Logistic Regresion</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4480"/>
                        </a:lnSpc>
                        <a:defRPr/>
                      </a:pPr>
                      <a:r>
                        <a:rPr lang="en-US" sz="3200">
                          <a:solidFill>
                            <a:srgbClr val="000000"/>
                          </a:solidFill>
                          <a:latin typeface="Open Sans Light Bold"/>
                        </a:rPr>
                        <a:t>0.83</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0.90</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0.86</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0.79</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390387">
                <a:tc>
                  <a:txBody>
                    <a:bodyPr anchor="t" rtlCol="false"/>
                    <a:lstStyle/>
                    <a:p>
                      <a:pPr algn="ctr">
                        <a:lnSpc>
                          <a:spcPts val="3504"/>
                        </a:lnSpc>
                        <a:defRPr/>
                      </a:pPr>
                      <a:r>
                        <a:rPr lang="en-US" sz="2502">
                          <a:solidFill>
                            <a:srgbClr val="000000"/>
                          </a:solidFill>
                          <a:latin typeface="Montserrat Extra-Bold"/>
                        </a:rPr>
                        <a:t>Decision Tree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4480"/>
                        </a:lnSpc>
                        <a:defRPr/>
                      </a:pPr>
                      <a:r>
                        <a:rPr lang="en-US" sz="3200">
                          <a:solidFill>
                            <a:srgbClr val="000000"/>
                          </a:solidFill>
                          <a:latin typeface="Open Sans Light Bold"/>
                        </a:rPr>
                        <a:t>0.83</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0.81</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0.72</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802354">
                <a:tc>
                  <a:txBody>
                    <a:bodyPr anchor="t" rtlCol="false"/>
                    <a:lstStyle/>
                    <a:p>
                      <a:pPr algn="ctr">
                        <a:lnSpc>
                          <a:spcPts val="3504"/>
                        </a:lnSpc>
                        <a:defRPr/>
                      </a:pPr>
                      <a:r>
                        <a:rPr lang="en-US" sz="2502">
                          <a:solidFill>
                            <a:srgbClr val="000000"/>
                          </a:solidFill>
                          <a:latin typeface="Montserrat Extra-Bold Italics"/>
                        </a:rPr>
                        <a:t>Gradient Boosting</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4480"/>
                        </a:lnSpc>
                        <a:defRPr/>
                      </a:pPr>
                      <a:r>
                        <a:rPr lang="en-US" sz="3200">
                          <a:solidFill>
                            <a:srgbClr val="000000"/>
                          </a:solidFill>
                          <a:latin typeface="Open Sans Light Bold"/>
                        </a:rPr>
                        <a:t>0.84</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0.87</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0.86</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4480"/>
                        </a:lnSpc>
                        <a:defRPr/>
                      </a:pPr>
                      <a:r>
                        <a:rPr lang="en-US" sz="3200">
                          <a:solidFill>
                            <a:srgbClr val="000000"/>
                          </a:solidFill>
                          <a:latin typeface="Open Sans Light Bold"/>
                        </a:rPr>
                        <a:t>0.78</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028700" y="2044087"/>
            <a:ext cx="9620256" cy="7214213"/>
          </a:xfrm>
          <a:prstGeom prst="rect">
            <a:avLst/>
          </a:prstGeom>
        </p:spPr>
        <p:txBody>
          <a:bodyPr anchor="t" rtlCol="false" tIns="0" lIns="0" bIns="0" rIns="0">
            <a:spAutoFit/>
          </a:bodyPr>
          <a:lstStyle/>
          <a:p>
            <a:pPr>
              <a:lnSpc>
                <a:spcPts val="5762"/>
              </a:lnSpc>
              <a:spcBef>
                <a:spcPct val="0"/>
              </a:spcBef>
            </a:pPr>
            <a:r>
              <a:rPr lang="en-US" sz="4116">
                <a:solidFill>
                  <a:srgbClr val="2C3331"/>
                </a:solidFill>
                <a:latin typeface="Arial Nova"/>
              </a:rPr>
              <a:t>Project ini menghasilkan sebuah kesimpulan bahwa model yang terbaik untuk digunakan adalah Gradient Boosting hal ini dikarenakan pada project ini kami menitik beratkan hasil evaluasi pada precission, dimana data pelanggan yang benar benar churn lah yang ingin dilihat bagaimana pola nya dan membantu perusahaan dalam mengambil keputusan.</a:t>
            </a:r>
          </a:p>
        </p:txBody>
      </p:sp>
      <p:grpSp>
        <p:nvGrpSpPr>
          <p:cNvPr name="Group 7" id="7"/>
          <p:cNvGrpSpPr>
            <a:grpSpLocks noChangeAspect="true"/>
          </p:cNvGrpSpPr>
          <p:nvPr/>
        </p:nvGrpSpPr>
        <p:grpSpPr>
          <a:xfrm rot="0">
            <a:off x="11162401" y="2120287"/>
            <a:ext cx="6096899" cy="6096875"/>
            <a:chOff x="0" y="0"/>
            <a:chExt cx="6350000" cy="6349975"/>
          </a:xfrm>
        </p:grpSpPr>
        <p:sp>
          <p:nvSpPr>
            <p:cNvPr name="Freeform 8" id="8"/>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5046" r="-25046" t="0" b="0"/>
              </a:stretch>
            </a:blipFill>
          </p:spPr>
        </p:sp>
      </p:grpSp>
      <p:sp>
        <p:nvSpPr>
          <p:cNvPr name="TextBox 9" id="9"/>
          <p:cNvSpPr txBox="true"/>
          <p:nvPr/>
        </p:nvSpPr>
        <p:spPr>
          <a:xfrm rot="0">
            <a:off x="-550798" y="470103"/>
            <a:ext cx="19389596" cy="844779"/>
          </a:xfrm>
          <a:prstGeom prst="rect">
            <a:avLst/>
          </a:prstGeom>
        </p:spPr>
        <p:txBody>
          <a:bodyPr anchor="t" rtlCol="false" tIns="0" lIns="0" bIns="0" rIns="0">
            <a:spAutoFit/>
          </a:bodyPr>
          <a:lstStyle/>
          <a:p>
            <a:pPr algn="ctr">
              <a:lnSpc>
                <a:spcPts val="6462"/>
              </a:lnSpc>
            </a:pPr>
            <a:r>
              <a:rPr lang="en-US" sz="4615">
                <a:solidFill>
                  <a:srgbClr val="2C3331"/>
                </a:solidFill>
                <a:latin typeface="Horizon"/>
              </a:rPr>
              <a:t>conclusion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224" r="0" b="7224"/>
          <a:stretch>
            <a:fillRect/>
          </a:stretch>
        </p:blipFill>
        <p:spPr>
          <a:xfrm>
            <a:off x="0" y="0"/>
            <a:ext cx="18288000" cy="102870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5213108" y="1353997"/>
            <a:ext cx="7861783" cy="7861783"/>
            <a:chOff x="0" y="0"/>
            <a:chExt cx="812800" cy="812800"/>
          </a:xfrm>
        </p:grpSpPr>
        <p:sp>
          <p:nvSpPr>
            <p:cNvPr name="Freeform 4" id="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95250">
              <a:solidFill>
                <a:srgbClr val="000000"/>
              </a:solidFill>
            </a:ln>
          </p:spPr>
        </p:sp>
        <p:sp>
          <p:nvSpPr>
            <p:cNvPr name="TextBox 5" id="5"/>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10287000"/>
            <a:chOff x="0" y="0"/>
            <a:chExt cx="4816593" cy="2709333"/>
          </a:xfrm>
        </p:grpSpPr>
        <p:sp>
          <p:nvSpPr>
            <p:cNvPr name="Freeform 7" id="7"/>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8" id="8"/>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921206" y="2920706"/>
            <a:ext cx="4445587" cy="4445587"/>
            <a:chOff x="0" y="0"/>
            <a:chExt cx="5927449" cy="5927449"/>
          </a:xfrm>
        </p:grpSpPr>
        <p:grpSp>
          <p:nvGrpSpPr>
            <p:cNvPr name="Group 10" id="10"/>
            <p:cNvGrpSpPr/>
            <p:nvPr/>
          </p:nvGrpSpPr>
          <p:grpSpPr>
            <a:xfrm rot="0">
              <a:off x="0" y="0"/>
              <a:ext cx="5927449" cy="5927449"/>
              <a:chOff x="0" y="0"/>
              <a:chExt cx="812800" cy="812800"/>
            </a:xfrm>
          </p:grpSpPr>
          <p:sp>
            <p:nvSpPr>
              <p:cNvPr name="Freeform 11" id="1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700"/>
              </a:solidFill>
            </p:spPr>
          </p:sp>
          <p:sp>
            <p:nvSpPr>
              <p:cNvPr name="TextBox 12" id="12"/>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325256" y="325256"/>
              <a:ext cx="5276938" cy="5276938"/>
              <a:chOff x="0" y="0"/>
              <a:chExt cx="812800" cy="812800"/>
            </a:xfrm>
          </p:grpSpPr>
          <p:sp>
            <p:nvSpPr>
              <p:cNvPr name="Freeform 14" id="1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3757A"/>
              </a:solidFill>
            </p:spPr>
          </p:sp>
          <p:sp>
            <p:nvSpPr>
              <p:cNvPr name="TextBox 15" id="15"/>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pic>
          <p:nvPicPr>
            <p:cNvPr name="Picture 16" id="1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349115" y="1349115"/>
              <a:ext cx="3229219" cy="3229219"/>
            </a:xfrm>
            <a:prstGeom prst="rect">
              <a:avLst/>
            </a:prstGeom>
          </p:spPr>
        </p:pic>
      </p:grpSp>
      <p:grpSp>
        <p:nvGrpSpPr>
          <p:cNvPr name="Group 17" id="17"/>
          <p:cNvGrpSpPr/>
          <p:nvPr/>
        </p:nvGrpSpPr>
        <p:grpSpPr>
          <a:xfrm rot="0">
            <a:off x="5578783" y="1719671"/>
            <a:ext cx="1444904" cy="1444904"/>
            <a:chOff x="0" y="0"/>
            <a:chExt cx="812800" cy="812800"/>
          </a:xfrm>
        </p:grpSpPr>
        <p:sp>
          <p:nvSpPr>
            <p:cNvPr name="Freeform 18" id="18"/>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19" id="19"/>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1264314" y="1719671"/>
            <a:ext cx="1444904" cy="1444904"/>
            <a:chOff x="0" y="0"/>
            <a:chExt cx="812800" cy="812800"/>
          </a:xfrm>
        </p:grpSpPr>
        <p:sp>
          <p:nvSpPr>
            <p:cNvPr name="Freeform 21" id="21"/>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22" id="22"/>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4490657" y="4421048"/>
            <a:ext cx="1444904" cy="1444904"/>
            <a:chOff x="0" y="0"/>
            <a:chExt cx="812800" cy="812800"/>
          </a:xfrm>
        </p:grpSpPr>
        <p:sp>
          <p:nvSpPr>
            <p:cNvPr name="Freeform 24" id="24"/>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700"/>
            </a:solidFill>
          </p:spPr>
        </p:sp>
        <p:sp>
          <p:nvSpPr>
            <p:cNvPr name="TextBox 25" id="25"/>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2352440" y="4421048"/>
            <a:ext cx="1444904" cy="1444904"/>
            <a:chOff x="0" y="0"/>
            <a:chExt cx="812800" cy="812800"/>
          </a:xfrm>
        </p:grpSpPr>
        <p:sp>
          <p:nvSpPr>
            <p:cNvPr name="Freeform 27" id="27"/>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700"/>
            </a:solidFill>
          </p:spPr>
        </p:sp>
        <p:sp>
          <p:nvSpPr>
            <p:cNvPr name="TextBox 28" id="28"/>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1366794" y="7123252"/>
            <a:ext cx="1444904" cy="1444904"/>
            <a:chOff x="0" y="0"/>
            <a:chExt cx="812800" cy="812800"/>
          </a:xfrm>
        </p:grpSpPr>
        <p:sp>
          <p:nvSpPr>
            <p:cNvPr name="Freeform 30" id="30"/>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31" id="31"/>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5578783" y="7123252"/>
            <a:ext cx="1444904" cy="1444904"/>
            <a:chOff x="0" y="0"/>
            <a:chExt cx="812800" cy="812800"/>
          </a:xfrm>
        </p:grpSpPr>
        <p:sp>
          <p:nvSpPr>
            <p:cNvPr name="Freeform 33" id="33"/>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4AAD"/>
            </a:solidFill>
          </p:spPr>
        </p:sp>
        <p:sp>
          <p:nvSpPr>
            <p:cNvPr name="TextBox 34" id="34"/>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8472788" y="8493328"/>
            <a:ext cx="1444904" cy="1444904"/>
            <a:chOff x="0" y="0"/>
            <a:chExt cx="812800" cy="812800"/>
          </a:xfrm>
        </p:grpSpPr>
        <p:sp>
          <p:nvSpPr>
            <p:cNvPr name="Freeform 36" id="36"/>
            <p:cNvSpPr/>
            <p:nvPr/>
          </p:nvSpPr>
          <p:spPr>
            <a:xfrm>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D700"/>
            </a:solidFill>
          </p:spPr>
        </p:sp>
        <p:sp>
          <p:nvSpPr>
            <p:cNvPr name="TextBox 37" id="37"/>
            <p:cNvSpPr txBox="true"/>
            <p:nvPr/>
          </p:nvSpPr>
          <p:spPr>
            <a:xfrm>
              <a:off x="76200" y="-142875"/>
              <a:ext cx="660400" cy="879475"/>
            </a:xfrm>
            <a:prstGeom prst="rect">
              <a:avLst/>
            </a:prstGeom>
          </p:spPr>
          <p:txBody>
            <a:bodyPr anchor="ctr" rtlCol="false" tIns="50800" lIns="50800" bIns="50800" rIns="50800"/>
            <a:lstStyle/>
            <a:p>
              <a:pPr algn="ctr">
                <a:lnSpc>
                  <a:spcPts val="2659"/>
                </a:lnSpc>
              </a:pPr>
            </a:p>
          </p:txBody>
        </p:sp>
      </p:grpSp>
      <p:pic>
        <p:nvPicPr>
          <p:cNvPr name="Picture 38" id="3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5866250" y="2007138"/>
            <a:ext cx="869969" cy="869969"/>
          </a:xfrm>
          <a:prstGeom prst="rect">
            <a:avLst/>
          </a:prstGeom>
        </p:spPr>
      </p:pic>
      <p:pic>
        <p:nvPicPr>
          <p:cNvPr name="Picture 39" id="3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790111" y="4715050"/>
            <a:ext cx="845994" cy="856900"/>
          </a:xfrm>
          <a:prstGeom prst="rect">
            <a:avLst/>
          </a:prstGeom>
        </p:spPr>
      </p:pic>
      <p:pic>
        <p:nvPicPr>
          <p:cNvPr name="Picture 40" id="4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5806569" y="7368126"/>
            <a:ext cx="989331" cy="955154"/>
          </a:xfrm>
          <a:prstGeom prst="rect">
            <a:avLst/>
          </a:prstGeom>
        </p:spPr>
      </p:pic>
      <p:pic>
        <p:nvPicPr>
          <p:cNvPr name="Picture 41" id="41"/>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8717775" y="8896024"/>
            <a:ext cx="954929" cy="724552"/>
          </a:xfrm>
          <a:prstGeom prst="rect">
            <a:avLst/>
          </a:prstGeom>
        </p:spPr>
      </p:pic>
      <p:pic>
        <p:nvPicPr>
          <p:cNvPr name="Picture 42" id="42"/>
          <p:cNvPicPr>
            <a:picLocks noChangeAspect="true"/>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0" t="0" r="0" b="0"/>
          <a:stretch>
            <a:fillRect/>
          </a:stretch>
        </p:blipFill>
        <p:spPr>
          <a:xfrm flipH="false" flipV="false" rot="0">
            <a:off x="11603970" y="7347985"/>
            <a:ext cx="970551" cy="995437"/>
          </a:xfrm>
          <a:prstGeom prst="rect">
            <a:avLst/>
          </a:prstGeom>
        </p:spPr>
      </p:pic>
      <p:pic>
        <p:nvPicPr>
          <p:cNvPr name="Picture 43" id="43"/>
          <p:cNvPicPr>
            <a:picLocks noChangeAspect="true"/>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0" t="0" r="0" b="0"/>
          <a:stretch>
            <a:fillRect/>
          </a:stretch>
        </p:blipFill>
        <p:spPr>
          <a:xfrm flipH="false" flipV="false" rot="0">
            <a:off x="12646441" y="4715050"/>
            <a:ext cx="856900" cy="856900"/>
          </a:xfrm>
          <a:prstGeom prst="rect">
            <a:avLst/>
          </a:prstGeom>
        </p:spPr>
      </p:pic>
      <p:pic>
        <p:nvPicPr>
          <p:cNvPr name="Picture 44" id="44"/>
          <p:cNvPicPr>
            <a:picLocks noChangeAspect="true"/>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0" t="0" r="0" b="0"/>
          <a:stretch>
            <a:fillRect/>
          </a:stretch>
        </p:blipFill>
        <p:spPr>
          <a:xfrm flipH="false" flipV="false" rot="0">
            <a:off x="11547769" y="1943161"/>
            <a:ext cx="888344" cy="977545"/>
          </a:xfrm>
          <a:prstGeom prst="rect">
            <a:avLst/>
          </a:prstGeom>
        </p:spPr>
      </p:pic>
      <p:sp>
        <p:nvSpPr>
          <p:cNvPr name="TextBox 45" id="45"/>
          <p:cNvSpPr txBox="true"/>
          <p:nvPr/>
        </p:nvSpPr>
        <p:spPr>
          <a:xfrm rot="0">
            <a:off x="2737272" y="247306"/>
            <a:ext cx="12813456" cy="781394"/>
          </a:xfrm>
          <a:prstGeom prst="rect">
            <a:avLst/>
          </a:prstGeom>
        </p:spPr>
        <p:txBody>
          <a:bodyPr anchor="t" rtlCol="false" tIns="0" lIns="0" bIns="0" rIns="0">
            <a:spAutoFit/>
          </a:bodyPr>
          <a:lstStyle/>
          <a:p>
            <a:pPr>
              <a:lnSpc>
                <a:spcPts val="5977"/>
              </a:lnSpc>
            </a:pPr>
            <a:r>
              <a:rPr lang="en-US" sz="4269">
                <a:solidFill>
                  <a:srgbClr val="2C3331"/>
                </a:solidFill>
                <a:latin typeface="Horizon"/>
              </a:rPr>
              <a:t>Identification of activities</a:t>
            </a:r>
          </a:p>
        </p:txBody>
      </p:sp>
      <p:sp>
        <p:nvSpPr>
          <p:cNvPr name="TextBox 46" id="46"/>
          <p:cNvSpPr txBox="true"/>
          <p:nvPr/>
        </p:nvSpPr>
        <p:spPr>
          <a:xfrm rot="0">
            <a:off x="3245033" y="2112558"/>
            <a:ext cx="2213607" cy="727710"/>
          </a:xfrm>
          <a:prstGeom prst="rect">
            <a:avLst/>
          </a:prstGeom>
        </p:spPr>
        <p:txBody>
          <a:bodyPr anchor="t" rtlCol="false" tIns="0" lIns="0" bIns="0" rIns="0">
            <a:spAutoFit/>
          </a:bodyPr>
          <a:lstStyle/>
          <a:p>
            <a:pPr marL="453388" indent="-226694" lvl="1">
              <a:lnSpc>
                <a:spcPts val="2939"/>
              </a:lnSpc>
              <a:buFont typeface="Arial"/>
              <a:buChar char="•"/>
            </a:pPr>
            <a:r>
              <a:rPr lang="en-US" sz="2099">
                <a:solidFill>
                  <a:srgbClr val="2C3331"/>
                </a:solidFill>
                <a:latin typeface="Open Sans Bold"/>
              </a:rPr>
              <a:t>Identifying activities</a:t>
            </a:r>
          </a:p>
        </p:txBody>
      </p:sp>
      <p:sp>
        <p:nvSpPr>
          <p:cNvPr name="TextBox 47" id="47"/>
          <p:cNvSpPr txBox="true"/>
          <p:nvPr/>
        </p:nvSpPr>
        <p:spPr>
          <a:xfrm rot="0">
            <a:off x="1999409" y="4813935"/>
            <a:ext cx="2491247" cy="1099185"/>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2. Understanding the business &amp; data</a:t>
            </a:r>
          </a:p>
        </p:txBody>
      </p:sp>
      <p:sp>
        <p:nvSpPr>
          <p:cNvPr name="TextBox 48" id="48"/>
          <p:cNvSpPr txBox="true"/>
          <p:nvPr/>
        </p:nvSpPr>
        <p:spPr>
          <a:xfrm rot="0">
            <a:off x="2967393" y="7702251"/>
            <a:ext cx="2491247" cy="1099185"/>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3. Data preparation &amp;</a:t>
            </a:r>
          </a:p>
          <a:p>
            <a:pPr>
              <a:lnSpc>
                <a:spcPts val="2939"/>
              </a:lnSpc>
            </a:pPr>
            <a:r>
              <a:rPr lang="en-US" sz="2099">
                <a:solidFill>
                  <a:srgbClr val="2C3331"/>
                </a:solidFill>
                <a:latin typeface="Open Sans Bold"/>
              </a:rPr>
              <a:t>pre-processing</a:t>
            </a:r>
          </a:p>
        </p:txBody>
      </p:sp>
      <p:sp>
        <p:nvSpPr>
          <p:cNvPr name="TextBox 49" id="49"/>
          <p:cNvSpPr txBox="true"/>
          <p:nvPr/>
        </p:nvSpPr>
        <p:spPr>
          <a:xfrm rot="0">
            <a:off x="10018690" y="9291011"/>
            <a:ext cx="2491247" cy="727710"/>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4. Exploratory data analysis</a:t>
            </a:r>
          </a:p>
        </p:txBody>
      </p:sp>
      <p:sp>
        <p:nvSpPr>
          <p:cNvPr name="TextBox 50" id="50"/>
          <p:cNvSpPr txBox="true"/>
          <p:nvPr/>
        </p:nvSpPr>
        <p:spPr>
          <a:xfrm rot="0">
            <a:off x="12935522" y="7619934"/>
            <a:ext cx="2854533" cy="1099185"/>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5. Feature importance &amp; feature engineering</a:t>
            </a:r>
          </a:p>
        </p:txBody>
      </p:sp>
      <p:sp>
        <p:nvSpPr>
          <p:cNvPr name="TextBox 51" id="51"/>
          <p:cNvSpPr txBox="true"/>
          <p:nvPr/>
        </p:nvSpPr>
        <p:spPr>
          <a:xfrm rot="0">
            <a:off x="13904716" y="5033059"/>
            <a:ext cx="2854533" cy="356235"/>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6. Modelling</a:t>
            </a:r>
          </a:p>
        </p:txBody>
      </p:sp>
      <p:sp>
        <p:nvSpPr>
          <p:cNvPr name="TextBox 52" id="52"/>
          <p:cNvSpPr txBox="true"/>
          <p:nvPr/>
        </p:nvSpPr>
        <p:spPr>
          <a:xfrm rot="0">
            <a:off x="12833042" y="2259531"/>
            <a:ext cx="2854533" cy="727710"/>
          </a:xfrm>
          <a:prstGeom prst="rect">
            <a:avLst/>
          </a:prstGeom>
        </p:spPr>
        <p:txBody>
          <a:bodyPr anchor="t" rtlCol="false" tIns="0" lIns="0" bIns="0" rIns="0">
            <a:spAutoFit/>
          </a:bodyPr>
          <a:lstStyle/>
          <a:p>
            <a:pPr>
              <a:lnSpc>
                <a:spcPts val="2939"/>
              </a:lnSpc>
            </a:pPr>
            <a:r>
              <a:rPr lang="en-US" sz="2099">
                <a:solidFill>
                  <a:srgbClr val="2C3331"/>
                </a:solidFill>
                <a:latin typeface="Open Sans Bold"/>
              </a:rPr>
              <a:t>7. Evaluation and final model</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grpSp>
        <p:nvGrpSpPr>
          <p:cNvPr name="Group 6" id="6"/>
          <p:cNvGrpSpPr>
            <a:grpSpLocks noChangeAspect="true"/>
          </p:cNvGrpSpPr>
          <p:nvPr/>
        </p:nvGrpSpPr>
        <p:grpSpPr>
          <a:xfrm rot="0">
            <a:off x="11905884" y="2674162"/>
            <a:ext cx="4938696" cy="4938676"/>
            <a:chOff x="0" y="0"/>
            <a:chExt cx="6350000" cy="6349975"/>
          </a:xfrm>
        </p:grpSpPr>
        <p:sp>
          <p:nvSpPr>
            <p:cNvPr name="Freeform 7" id="7"/>
            <p:cNvSpPr/>
            <p:nvPr/>
          </p:nvSpPr>
          <p:spPr>
            <a:xfrm>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50942" r="0" t="0" b="0"/>
              </a:stretch>
            </a:blipFill>
          </p:spPr>
        </p:sp>
      </p:grpSp>
      <p:sp>
        <p:nvSpPr>
          <p:cNvPr name="TextBox 8" id="8"/>
          <p:cNvSpPr txBox="true"/>
          <p:nvPr/>
        </p:nvSpPr>
        <p:spPr>
          <a:xfrm rot="0">
            <a:off x="1586764" y="895350"/>
            <a:ext cx="15114472" cy="777369"/>
          </a:xfrm>
          <a:prstGeom prst="rect">
            <a:avLst/>
          </a:prstGeom>
        </p:spPr>
        <p:txBody>
          <a:bodyPr anchor="t" rtlCol="false" tIns="0" lIns="0" bIns="0" rIns="0">
            <a:spAutoFit/>
          </a:bodyPr>
          <a:lstStyle/>
          <a:p>
            <a:pPr algn="just">
              <a:lnSpc>
                <a:spcPts val="5977"/>
              </a:lnSpc>
            </a:pPr>
            <a:r>
              <a:rPr lang="en-US" sz="4269">
                <a:solidFill>
                  <a:srgbClr val="2C3331"/>
                </a:solidFill>
                <a:latin typeface="Horizon"/>
              </a:rPr>
              <a:t>Understanding business &amp; data</a:t>
            </a:r>
          </a:p>
        </p:txBody>
      </p:sp>
      <p:sp>
        <p:nvSpPr>
          <p:cNvPr name="TextBox 9" id="9"/>
          <p:cNvSpPr txBox="true"/>
          <p:nvPr/>
        </p:nvSpPr>
        <p:spPr>
          <a:xfrm rot="0">
            <a:off x="654116" y="2312188"/>
            <a:ext cx="9204702" cy="6946112"/>
          </a:xfrm>
          <a:prstGeom prst="rect">
            <a:avLst/>
          </a:prstGeom>
        </p:spPr>
        <p:txBody>
          <a:bodyPr anchor="t" rtlCol="false" tIns="0" lIns="0" bIns="0" rIns="0">
            <a:spAutoFit/>
          </a:bodyPr>
          <a:lstStyle/>
          <a:p>
            <a:pPr algn="just" marL="684306" indent="-342153" lvl="1">
              <a:lnSpc>
                <a:spcPts val="6148"/>
              </a:lnSpc>
              <a:buFont typeface="Arial"/>
              <a:buChar char="•"/>
            </a:pPr>
            <a:r>
              <a:rPr lang="en-US" sz="3169">
                <a:solidFill>
                  <a:srgbClr val="2C3331"/>
                </a:solidFill>
                <a:latin typeface="Arial Nova"/>
              </a:rPr>
              <a:t>Customer churn merupakan jumlah dari hilangnya pelanggan yang menggunakan layanan/jasa/produk dari perusahaan dengan berbagai alasan. Terdapat beberapa keuntungan apabila melakukan analisis mengenai customer churn seperti kesempatan untuk meningkatkan keuntungan, meningkatkan kepuasan pelanggan, mengetahui target pasar dan meningkatkan kualitas dari produk.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26898" y="251331"/>
            <a:ext cx="15034204" cy="777369"/>
          </a:xfrm>
          <a:prstGeom prst="rect">
            <a:avLst/>
          </a:prstGeom>
        </p:spPr>
        <p:txBody>
          <a:bodyPr anchor="t" rtlCol="false" tIns="0" lIns="0" bIns="0" rIns="0">
            <a:spAutoFit/>
          </a:bodyPr>
          <a:lstStyle/>
          <a:p>
            <a:pPr algn="just">
              <a:lnSpc>
                <a:spcPts val="5977"/>
              </a:lnSpc>
            </a:pPr>
            <a:r>
              <a:rPr lang="en-US" sz="4269">
                <a:solidFill>
                  <a:srgbClr val="2C3331"/>
                </a:solidFill>
                <a:latin typeface="Horizon"/>
              </a:rPr>
              <a:t>Understanding business &amp; data</a:t>
            </a:r>
          </a:p>
        </p:txBody>
      </p:sp>
      <p:sp>
        <p:nvSpPr>
          <p:cNvPr name="TextBox 7" id="7"/>
          <p:cNvSpPr txBox="true"/>
          <p:nvPr/>
        </p:nvSpPr>
        <p:spPr>
          <a:xfrm rot="0">
            <a:off x="482052" y="1128788"/>
            <a:ext cx="17323897" cy="9399016"/>
          </a:xfrm>
          <a:prstGeom prst="rect">
            <a:avLst/>
          </a:prstGeom>
        </p:spPr>
        <p:txBody>
          <a:bodyPr anchor="t" rtlCol="false" tIns="0" lIns="0" bIns="0" rIns="0">
            <a:spAutoFit/>
          </a:bodyPr>
          <a:lstStyle/>
          <a:p>
            <a:pPr algn="just" marL="605258" indent="-302629" lvl="1">
              <a:lnSpc>
                <a:spcPts val="5438"/>
              </a:lnSpc>
              <a:buFont typeface="Arial"/>
              <a:buChar char="•"/>
            </a:pPr>
            <a:r>
              <a:rPr lang="en-US" sz="2803">
                <a:solidFill>
                  <a:srgbClr val="2C3331"/>
                </a:solidFill>
                <a:latin typeface="Arial Nova"/>
              </a:rPr>
              <a:t>Memahami definisi dari setiap kolom pada dataset. Pada data ini terdapat beberapa kolom dengan informasi sebagai berikut :</a:t>
            </a:r>
          </a:p>
          <a:p>
            <a:pPr algn="just" marL="1210516" indent="-403505" lvl="2">
              <a:lnSpc>
                <a:spcPts val="5438"/>
              </a:lnSpc>
              <a:buFont typeface="Arial"/>
              <a:buChar char="⚬"/>
            </a:pPr>
            <a:r>
              <a:rPr lang="en-US" sz="2803">
                <a:solidFill>
                  <a:srgbClr val="2C3331"/>
                </a:solidFill>
                <a:latin typeface="Arial Nova"/>
              </a:rPr>
              <a:t>Gender : Informasi jenis kelamin pelanggan apakah pria atau wanita</a:t>
            </a:r>
          </a:p>
          <a:p>
            <a:pPr algn="just" marL="1210516" indent="-403505" lvl="2">
              <a:lnSpc>
                <a:spcPts val="5438"/>
              </a:lnSpc>
              <a:buFont typeface="Arial"/>
              <a:buChar char="⚬"/>
            </a:pPr>
            <a:r>
              <a:rPr lang="en-US" sz="2803">
                <a:solidFill>
                  <a:srgbClr val="2C3331"/>
                </a:solidFill>
                <a:latin typeface="Arial Nova"/>
              </a:rPr>
              <a:t>Payment method : Informasi jenis pembayaran dari pelanggan</a:t>
            </a:r>
          </a:p>
          <a:p>
            <a:pPr algn="just" marL="1210516" indent="-403505" lvl="2">
              <a:lnSpc>
                <a:spcPts val="5438"/>
              </a:lnSpc>
              <a:buFont typeface="Arial"/>
              <a:buChar char="⚬"/>
            </a:pPr>
            <a:r>
              <a:rPr lang="en-US" sz="2803">
                <a:solidFill>
                  <a:srgbClr val="2C3331"/>
                </a:solidFill>
                <a:latin typeface="Arial Nova"/>
              </a:rPr>
              <a:t>Monthly charges : Tagihan bulanan dari pelanggan</a:t>
            </a:r>
          </a:p>
          <a:p>
            <a:pPr algn="just" marL="1210516" indent="-403505" lvl="2">
              <a:lnSpc>
                <a:spcPts val="5438"/>
              </a:lnSpc>
              <a:buFont typeface="Arial"/>
              <a:buChar char="⚬"/>
            </a:pPr>
            <a:r>
              <a:rPr lang="en-US" sz="2803">
                <a:solidFill>
                  <a:srgbClr val="2C3331"/>
                </a:solidFill>
                <a:latin typeface="Arial Nova"/>
              </a:rPr>
              <a:t>Total charges : Jumlah tagihan pelanggan selama berlangganan</a:t>
            </a:r>
          </a:p>
          <a:p>
            <a:pPr algn="just" marL="605258" indent="-302629" lvl="1">
              <a:lnSpc>
                <a:spcPts val="5438"/>
              </a:lnSpc>
              <a:buFont typeface="Arial"/>
              <a:buChar char="•"/>
            </a:pPr>
            <a:r>
              <a:rPr lang="en-US" sz="2803">
                <a:solidFill>
                  <a:srgbClr val="2C3331"/>
                </a:solidFill>
                <a:latin typeface="Arial Nova"/>
              </a:rPr>
              <a:t>Memahami tipe data dari setiap kolom seperti kategorikal dan numerikal</a:t>
            </a:r>
          </a:p>
          <a:p>
            <a:pPr algn="just" marL="605258" indent="-302629" lvl="1">
              <a:lnSpc>
                <a:spcPts val="5438"/>
              </a:lnSpc>
              <a:buFont typeface="Arial"/>
              <a:buChar char="•"/>
            </a:pPr>
            <a:r>
              <a:rPr lang="en-US" sz="2803">
                <a:solidFill>
                  <a:srgbClr val="2C3331"/>
                </a:solidFill>
                <a:latin typeface="Arial Nova"/>
              </a:rPr>
              <a:t>Memahami isi dari setiap kolom pada data</a:t>
            </a:r>
          </a:p>
          <a:p>
            <a:pPr algn="just" marL="1210516" indent="-403505" lvl="2">
              <a:lnSpc>
                <a:spcPts val="5438"/>
              </a:lnSpc>
              <a:buFont typeface="Arial"/>
              <a:buChar char="⚬"/>
            </a:pPr>
            <a:r>
              <a:rPr lang="en-US" sz="2803">
                <a:solidFill>
                  <a:srgbClr val="2C3331"/>
                </a:solidFill>
                <a:latin typeface="Arial Nova"/>
              </a:rPr>
              <a:t>Gender : Female/Male</a:t>
            </a:r>
          </a:p>
          <a:p>
            <a:pPr algn="just" marL="1210516" indent="-403505" lvl="2">
              <a:lnSpc>
                <a:spcPts val="5438"/>
              </a:lnSpc>
              <a:buFont typeface="Arial"/>
              <a:buChar char="⚬"/>
            </a:pPr>
            <a:r>
              <a:rPr lang="en-US" sz="2803">
                <a:solidFill>
                  <a:srgbClr val="2C3331"/>
                </a:solidFill>
                <a:latin typeface="Arial Nova"/>
              </a:rPr>
              <a:t>Payment Method : Bank Transfer, Credit Card, Electronic Check, Mailed Check</a:t>
            </a:r>
          </a:p>
          <a:p>
            <a:pPr algn="just" marL="1210516" indent="-403505" lvl="2">
              <a:lnSpc>
                <a:spcPts val="5438"/>
              </a:lnSpc>
              <a:buFont typeface="Arial"/>
              <a:buChar char="⚬"/>
            </a:pPr>
            <a:r>
              <a:rPr lang="en-US" sz="2803">
                <a:solidFill>
                  <a:srgbClr val="2C3331"/>
                </a:solidFill>
                <a:latin typeface="Arial Nova"/>
              </a:rPr>
              <a:t>Monthly Charges : Berisi nilai pembayaran pelanggan setiap bulan</a:t>
            </a:r>
          </a:p>
          <a:p>
            <a:pPr algn="just" marL="1210516" indent="-403505" lvl="2">
              <a:lnSpc>
                <a:spcPts val="5438"/>
              </a:lnSpc>
              <a:buFont typeface="Arial"/>
              <a:buChar char="⚬"/>
            </a:pPr>
            <a:r>
              <a:rPr lang="en-US" sz="2803">
                <a:solidFill>
                  <a:srgbClr val="2C3331"/>
                </a:solidFill>
                <a:latin typeface="Arial Nova"/>
              </a:rPr>
              <a:t>Total Charges : Berisi nilai total pembayaran pelanggan</a:t>
            </a:r>
          </a:p>
          <a:p>
            <a:pPr algn="just" marL="1210516" indent="-403505" lvl="2">
              <a:lnSpc>
                <a:spcPts val="5438"/>
              </a:lnSpc>
              <a:buFont typeface="Arial"/>
              <a:buChar char="⚬"/>
            </a:pPr>
            <a:r>
              <a:rPr lang="en-US" sz="2803">
                <a:solidFill>
                  <a:srgbClr val="2C3331"/>
                </a:solidFill>
                <a:latin typeface="Arial Nova"/>
              </a:rPr>
              <a:t>Churn : Yes/No</a:t>
            </a:r>
          </a:p>
          <a:p>
            <a:pPr algn="just" marL="909973" indent="-303324" lvl="2">
              <a:lnSpc>
                <a:spcPts val="4088"/>
              </a:lnSpc>
              <a:buFont typeface="Arial"/>
              <a:buChar char="⚬"/>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626898" y="251331"/>
            <a:ext cx="15034204" cy="777369"/>
          </a:xfrm>
          <a:prstGeom prst="rect">
            <a:avLst/>
          </a:prstGeom>
        </p:spPr>
        <p:txBody>
          <a:bodyPr anchor="t" rtlCol="false" tIns="0" lIns="0" bIns="0" rIns="0">
            <a:spAutoFit/>
          </a:bodyPr>
          <a:lstStyle/>
          <a:p>
            <a:pPr algn="ctr">
              <a:lnSpc>
                <a:spcPts val="5977"/>
              </a:lnSpc>
            </a:pPr>
            <a:r>
              <a:rPr lang="en-US" sz="4269">
                <a:solidFill>
                  <a:srgbClr val="2C3331"/>
                </a:solidFill>
                <a:latin typeface="Horizon"/>
              </a:rPr>
              <a:t>specification of data</a:t>
            </a:r>
          </a:p>
        </p:txBody>
      </p:sp>
      <p:graphicFrame>
        <p:nvGraphicFramePr>
          <p:cNvPr name="Table 7" id="7"/>
          <p:cNvGraphicFramePr>
            <a:graphicFrameLocks noGrp="true"/>
          </p:cNvGraphicFramePr>
          <p:nvPr/>
        </p:nvGraphicFramePr>
        <p:xfrm>
          <a:off x="475340" y="2021765"/>
          <a:ext cx="17337320" cy="6243471"/>
        </p:xfrm>
        <a:graphic>
          <a:graphicData uri="http://schemas.openxmlformats.org/drawingml/2006/table">
            <a:tbl>
              <a:tblPr/>
              <a:tblGrid>
                <a:gridCol w="2892655"/>
                <a:gridCol w="6996095"/>
                <a:gridCol w="2382993"/>
                <a:gridCol w="5065578"/>
              </a:tblGrid>
              <a:tr h="1562108">
                <a:tc>
                  <a:txBody>
                    <a:bodyPr anchor="t" rtlCol="false"/>
                    <a:lstStyle/>
                    <a:p>
                      <a:pPr algn="l">
                        <a:lnSpc>
                          <a:spcPts val="4465"/>
                        </a:lnSpc>
                        <a:defRPr/>
                      </a:pPr>
                      <a:r>
                        <a:rPr lang="en-US" sz="3189">
                          <a:solidFill>
                            <a:srgbClr val="000000"/>
                          </a:solidFill>
                          <a:latin typeface="Arial Nova Bold"/>
                        </a:rPr>
                        <a:t>Column Name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65"/>
                        </a:lnSpc>
                        <a:defRPr/>
                      </a:pPr>
                      <a:r>
                        <a:rPr lang="en-US" sz="3189">
                          <a:solidFill>
                            <a:srgbClr val="000000"/>
                          </a:solidFill>
                          <a:latin typeface="Arial Nova Bold"/>
                        </a:rPr>
                        <a:t>Description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65"/>
                        </a:lnSpc>
                        <a:defRPr/>
                      </a:pPr>
                      <a:r>
                        <a:rPr lang="en-US" sz="3189">
                          <a:solidFill>
                            <a:srgbClr val="000000"/>
                          </a:solidFill>
                          <a:latin typeface="Arial Nova Bold"/>
                        </a:rPr>
                        <a:t>Data Type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4465"/>
                        </a:lnSpc>
                        <a:defRPr/>
                      </a:pPr>
                      <a:r>
                        <a:rPr lang="en-US" sz="3189">
                          <a:solidFill>
                            <a:srgbClr val="000000"/>
                          </a:solidFill>
                          <a:latin typeface="Arial Nova Bold"/>
                        </a:rPr>
                        <a:t>Data Fill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08741">
                <a:tc>
                  <a:txBody>
                    <a:bodyPr anchor="t" rtlCol="false"/>
                    <a:lstStyle/>
                    <a:p>
                      <a:pPr algn="l">
                        <a:lnSpc>
                          <a:spcPts val="3062"/>
                        </a:lnSpc>
                        <a:defRPr/>
                      </a:pPr>
                      <a:r>
                        <a:rPr lang="en-US" sz="2187">
                          <a:solidFill>
                            <a:srgbClr val="000000"/>
                          </a:solidFill>
                          <a:latin typeface="Arial Nova"/>
                        </a:rPr>
                        <a:t>Gender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The gender of customer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Kategorical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Male/Female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7935">
                <a:tc>
                  <a:txBody>
                    <a:bodyPr anchor="t" rtlCol="false"/>
                    <a:lstStyle/>
                    <a:p>
                      <a:pPr algn="l">
                        <a:lnSpc>
                          <a:spcPts val="3062"/>
                        </a:lnSpc>
                        <a:defRPr/>
                      </a:pPr>
                      <a:r>
                        <a:rPr lang="en-US" sz="2187">
                          <a:solidFill>
                            <a:srgbClr val="000000"/>
                          </a:solidFill>
                          <a:latin typeface="Arial Nova"/>
                        </a:rPr>
                        <a:t>Payment Method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The method of payment customer used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Kategorical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Bank Transfer, Credit Card, Electronic Check, and Mailed Check</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76752">
                <a:tc>
                  <a:txBody>
                    <a:bodyPr anchor="t" rtlCol="false"/>
                    <a:lstStyle/>
                    <a:p>
                      <a:pPr algn="l">
                        <a:lnSpc>
                          <a:spcPts val="3062"/>
                        </a:lnSpc>
                        <a:defRPr/>
                      </a:pPr>
                      <a:r>
                        <a:rPr lang="en-US" sz="2187">
                          <a:solidFill>
                            <a:srgbClr val="000000"/>
                          </a:solidFill>
                          <a:latin typeface="Arial Nova"/>
                        </a:rPr>
                        <a:t>Monthly Charge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The amount of charge that customer need to pay monthly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Numeric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97935">
                <a:tc>
                  <a:txBody>
                    <a:bodyPr anchor="t" rtlCol="false"/>
                    <a:lstStyle/>
                    <a:p>
                      <a:pPr algn="l">
                        <a:lnSpc>
                          <a:spcPts val="3062"/>
                        </a:lnSpc>
                        <a:defRPr/>
                      </a:pPr>
                      <a:r>
                        <a:rPr lang="en-US" sz="2187">
                          <a:solidFill>
                            <a:srgbClr val="000000"/>
                          </a:solidFill>
                          <a:latin typeface="Arial Nova"/>
                        </a:rPr>
                        <a:t>Total Charge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The total amount of charge that customer need to pay during the subscription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Numeric</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3062"/>
                        </a:lnSpc>
                        <a:defRPr/>
                      </a:pPr>
                      <a:r>
                        <a:rPr lang="en-US" sz="2187">
                          <a:solidFill>
                            <a:srgbClr val="000000"/>
                          </a:solidFill>
                          <a:latin typeface="Arial Nova"/>
                        </a:rPr>
                        <a:t>Min= 18.8  Max= 8684.8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186281" y="4105381"/>
            <a:ext cx="18660562" cy="1904788"/>
          </a:xfrm>
          <a:prstGeom prst="rect">
            <a:avLst/>
          </a:prstGeom>
        </p:spPr>
        <p:txBody>
          <a:bodyPr anchor="t" rtlCol="false" tIns="0" lIns="0" bIns="0" rIns="0">
            <a:spAutoFit/>
          </a:bodyPr>
          <a:lstStyle/>
          <a:p>
            <a:pPr algn="ctr">
              <a:lnSpc>
                <a:spcPts val="7419"/>
              </a:lnSpc>
            </a:pPr>
            <a:r>
              <a:rPr lang="en-US" sz="5299">
                <a:solidFill>
                  <a:srgbClr val="2C3331"/>
                </a:solidFill>
                <a:latin typeface="Horizon"/>
              </a:rPr>
              <a:t>Data Preparation &amp; Pre-processing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FFFFFF">
                <a:alpha val="44706"/>
              </a:srgbClr>
            </a:solidFill>
          </p:spPr>
        </p:sp>
        <p:sp>
          <p:nvSpPr>
            <p:cNvPr name="TextBox 5" id="5"/>
            <p:cNvSpPr txBox="true"/>
            <p:nvPr/>
          </p:nvSpPr>
          <p:spPr>
            <a:xfrm>
              <a:off x="0" y="-219075"/>
              <a:ext cx="812800" cy="1031875"/>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3"/>
          <a:srcRect l="0" t="0" r="0" b="0"/>
          <a:stretch>
            <a:fillRect/>
          </a:stretch>
        </p:blipFill>
        <p:spPr>
          <a:xfrm flipH="false" flipV="false" rot="0">
            <a:off x="1079567" y="1199512"/>
            <a:ext cx="16128866" cy="8756834"/>
          </a:xfrm>
          <a:prstGeom prst="rect">
            <a:avLst/>
          </a:prstGeom>
        </p:spPr>
      </p:pic>
      <p:sp>
        <p:nvSpPr>
          <p:cNvPr name="TextBox 7" id="7"/>
          <p:cNvSpPr txBox="true"/>
          <p:nvPr/>
        </p:nvSpPr>
        <p:spPr>
          <a:xfrm rot="0">
            <a:off x="3169033" y="340349"/>
            <a:ext cx="11949935" cy="720244"/>
          </a:xfrm>
          <a:prstGeom prst="rect">
            <a:avLst/>
          </a:prstGeom>
        </p:spPr>
        <p:txBody>
          <a:bodyPr anchor="t" rtlCol="false" tIns="0" lIns="0" bIns="0" rIns="0">
            <a:spAutoFit/>
          </a:bodyPr>
          <a:lstStyle/>
          <a:p>
            <a:pPr algn="ctr">
              <a:lnSpc>
                <a:spcPts val="5451"/>
              </a:lnSpc>
            </a:pPr>
            <a:r>
              <a:rPr lang="en-US" sz="3893">
                <a:solidFill>
                  <a:srgbClr val="2C3331"/>
                </a:solidFill>
                <a:latin typeface="Horizon"/>
              </a:rPr>
              <a:t>Import library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DAFefxjJEDM</dc:identifier>
  <dcterms:modified xsi:type="dcterms:W3CDTF">2011-08-01T06:04:30Z</dcterms:modified>
  <cp:revision>1</cp:revision>
  <dc:title>BNSP-Naomi</dc:title>
</cp:coreProperties>
</file>